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D7F51A6-015F-4CD0-9950-374CEFA0BB01}" type="datetimeFigureOut">
              <a:rPr lang="en-US" smtClean="0"/>
              <a:t>1/8/2013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7802590-D2C2-4FCC-BA6D-17196B36407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F51A6-015F-4CD0-9950-374CEFA0BB0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F51A6-015F-4CD0-9950-374CEFA0BB0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7F51A6-015F-4CD0-9950-374CEFA0BB0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7F51A6-015F-4CD0-9950-374CEFA0BB01}"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7F51A6-015F-4CD0-9950-374CEFA0BB0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D7F51A6-015F-4CD0-9950-374CEFA0BB01}" type="datetimeFigureOut">
              <a:rPr lang="en-US" smtClean="0"/>
              <a:t>1/8/2013</a:t>
            </a:fld>
            <a:endParaRPr lang="en-US"/>
          </a:p>
        </p:txBody>
      </p:sp>
      <p:sp>
        <p:nvSpPr>
          <p:cNvPr id="27" name="Slide Number Placeholder 26"/>
          <p:cNvSpPr>
            <a:spLocks noGrp="1"/>
          </p:cNvSpPr>
          <p:nvPr>
            <p:ph type="sldNum" sz="quarter" idx="11"/>
          </p:nvPr>
        </p:nvSpPr>
        <p:spPr/>
        <p:txBody>
          <a:bodyPr rtlCol="0"/>
          <a:lstStyle/>
          <a:p>
            <a:fld id="{97802590-D2C2-4FCC-BA6D-17196B364073}"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D7F51A6-015F-4CD0-9950-374CEFA0BB01}" type="datetimeFigureOut">
              <a:rPr lang="en-US" smtClean="0"/>
              <a:t>1/8/2013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97802590-D2C2-4FCC-BA6D-17196B3640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F51A6-015F-4CD0-9950-374CEFA0BB01}"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7F51A6-015F-4CD0-9950-374CEFA0BB0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7F51A6-015F-4CD0-9950-374CEFA0BB01}"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802590-D2C2-4FCC-BA6D-17196B3640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D7F51A6-015F-4CD0-9950-374CEFA0BB01}" type="datetimeFigureOut">
              <a:rPr lang="en-US" smtClean="0"/>
              <a:t>1/8/2013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7802590-D2C2-4FCC-BA6D-17196B3640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Whitman</a:t>
            </a:r>
            <a:br>
              <a:rPr lang="en-US" dirty="0" smtClean="0"/>
            </a:br>
            <a:r>
              <a:rPr lang="en-US" dirty="0" smtClean="0"/>
              <a:t>“I Hear America Singing”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a:t>
            </a:r>
            <a:r>
              <a:rPr lang="en-US" dirty="0" smtClean="0"/>
              <a:t>n</a:t>
            </a:r>
            <a:endParaRPr lang="en-US" dirty="0"/>
          </a:p>
        </p:txBody>
      </p:sp>
      <p:sp>
        <p:nvSpPr>
          <p:cNvPr id="3" name="Content Placeholder 2"/>
          <p:cNvSpPr>
            <a:spLocks noGrp="1"/>
          </p:cNvSpPr>
          <p:nvPr>
            <p:ph idx="1"/>
          </p:nvPr>
        </p:nvSpPr>
        <p:spPr/>
        <p:txBody>
          <a:bodyPr>
            <a:normAutofit lnSpcReduction="10000"/>
          </a:bodyPr>
          <a:lstStyle/>
          <a:p>
            <a:r>
              <a:rPr lang="en-US" dirty="0" smtClean="0"/>
              <a:t>The famous poem appears near the beginning of </a:t>
            </a:r>
            <a:r>
              <a:rPr lang="en-US" i="1" dirty="0" smtClean="0"/>
              <a:t>Leaves of Grass</a:t>
            </a:r>
            <a:r>
              <a:rPr lang="en-US" dirty="0" smtClean="0"/>
              <a:t> and introduces one of the poet’s major themes- the tremendous variety and individuality in American life.  Whitman celebrates the American enterprise, in all its forms, through the varied carols, or songs, of men and women who take pride in their occupations.  Why do you think a poet who celebrates America would focus on work songs? List a few of the jobs you would expect to celebrated in an American epic written today.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Catalog</a:t>
            </a:r>
            <a:endParaRPr lang="en-US" dirty="0"/>
          </a:p>
        </p:txBody>
      </p:sp>
      <p:sp>
        <p:nvSpPr>
          <p:cNvPr id="3" name="Content Placeholder 2"/>
          <p:cNvSpPr>
            <a:spLocks noGrp="1"/>
          </p:cNvSpPr>
          <p:nvPr>
            <p:ph idx="1"/>
          </p:nvPr>
        </p:nvSpPr>
        <p:spPr/>
        <p:txBody>
          <a:bodyPr/>
          <a:lstStyle/>
          <a:p>
            <a:r>
              <a:rPr lang="en-US" dirty="0" smtClean="0"/>
              <a:t>Long list of related things, people, or events.  </a:t>
            </a:r>
          </a:p>
          <a:p>
            <a:r>
              <a:rPr lang="en-US" dirty="0" smtClean="0"/>
              <a:t>By selecting and naming items in this way, Whitman expresses his unbounded love for everything and everyone in the world.  </a:t>
            </a:r>
          </a:p>
          <a:p>
            <a:r>
              <a:rPr lang="en-US" dirty="0" smtClean="0"/>
              <a:t>By means of catalog, creates a kind of rhythm built on the repetition of certain sentence patterns.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Structure</a:t>
            </a:r>
            <a:endParaRPr lang="en-US" dirty="0"/>
          </a:p>
        </p:txBody>
      </p:sp>
      <p:sp>
        <p:nvSpPr>
          <p:cNvPr id="3" name="Content Placeholder 2"/>
          <p:cNvSpPr>
            <a:spLocks noGrp="1"/>
          </p:cNvSpPr>
          <p:nvPr>
            <p:ph idx="1"/>
          </p:nvPr>
        </p:nvSpPr>
        <p:spPr/>
        <p:txBody>
          <a:bodyPr/>
          <a:lstStyle/>
          <a:p>
            <a:r>
              <a:rPr lang="en-US" dirty="0" smtClean="0"/>
              <a:t>The repetition of words or phrases that have similar grammatical structures.  </a:t>
            </a:r>
          </a:p>
          <a:p>
            <a:r>
              <a:rPr lang="en-US" dirty="0" smtClean="0"/>
              <a:t>In Lincoln’s Gettysburg Address, uses parallel structure, such as when he says, “government of the people, by the people, for the people"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TotalTime>
  <Words>189</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Urban</vt:lpstr>
      <vt:lpstr>Whitman “I Hear America Singing”</vt:lpstr>
      <vt:lpstr>Connection</vt:lpstr>
      <vt:lpstr>Catalog</vt:lpstr>
      <vt:lpstr>Parallel 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Whitman “I Hear America Singing”</dc:title>
  <dc:creator>ajustice</dc:creator>
  <cp:lastModifiedBy>ajustice</cp:lastModifiedBy>
  <cp:revision>1</cp:revision>
  <dcterms:created xsi:type="dcterms:W3CDTF">2013-01-08T15:58:53Z</dcterms:created>
  <dcterms:modified xsi:type="dcterms:W3CDTF">2013-01-08T16:07:39Z</dcterms:modified>
</cp:coreProperties>
</file>