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9" r:id="rId2"/>
    <p:sldId id="268" r:id="rId3"/>
    <p:sldId id="270" r:id="rId4"/>
    <p:sldId id="271" r:id="rId5"/>
    <p:sldId id="272" r:id="rId6"/>
    <p:sldId id="273" r:id="rId7"/>
    <p:sldId id="274" r:id="rId8"/>
    <p:sldId id="256" r:id="rId9"/>
    <p:sldId id="257" r:id="rId10"/>
    <p:sldId id="259" r:id="rId11"/>
    <p:sldId id="260" r:id="rId12"/>
    <p:sldId id="263" r:id="rId13"/>
    <p:sldId id="265" r:id="rId14"/>
    <p:sldId id="266" r:id="rId15"/>
    <p:sldId id="267"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BF0273-E022-4ED2-B4E9-35C53C3F0D0E}" type="datetimeFigureOut">
              <a:rPr lang="en-US" smtClean="0"/>
              <a:pPr/>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AAA3E-F05F-4876-9DC8-0880C3A78F5E}" type="slidenum">
              <a:rPr lang="en-US" smtClean="0"/>
              <a:pPr/>
              <a:t>‹#›</a:t>
            </a:fld>
            <a:endParaRPr lang="en-US"/>
          </a:p>
        </p:txBody>
      </p:sp>
    </p:spTree>
    <p:extLst>
      <p:ext uri="{BB962C8B-B14F-4D97-AF65-F5344CB8AC3E}">
        <p14:creationId xmlns:p14="http://schemas.microsoft.com/office/powerpoint/2010/main" val="714980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68FAAA3E-F05F-4876-9DC8-0880C3A78F5E}" type="slidenum">
              <a:rPr lang="en-US" smtClean="0"/>
              <a:pPr/>
              <a:t>12</a:t>
            </a:fld>
            <a:endParaRPr lang="en-US"/>
          </a:p>
        </p:txBody>
      </p:sp>
    </p:spTree>
    <p:extLst>
      <p:ext uri="{BB962C8B-B14F-4D97-AF65-F5344CB8AC3E}">
        <p14:creationId xmlns:p14="http://schemas.microsoft.com/office/powerpoint/2010/main" val="3338100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4AF789F-6E65-43F3-99E7-E400352AE0D4}" type="datetimeFigureOut">
              <a:rPr lang="en-US" smtClean="0"/>
              <a:pPr/>
              <a:t>4/12/2016</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0BA5A06-D217-4AFE-AA8B-CBDEF435818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AF789F-6E65-43F3-99E7-E400352AE0D4}" type="datetimeFigureOut">
              <a:rPr lang="en-US" smtClean="0"/>
              <a:pPr/>
              <a:t>4/12/2016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0BA5A06-D217-4AFE-AA8B-CBDEF435818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4AF789F-6E65-43F3-99E7-E400352AE0D4}" type="datetimeFigureOut">
              <a:rPr lang="en-US" smtClean="0"/>
              <a:pPr/>
              <a:t>4/12/2016</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0BA5A06-D217-4AFE-AA8B-CBDEF435818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AF789F-6E65-43F3-99E7-E400352AE0D4}" type="datetimeFigureOut">
              <a:rPr lang="en-US" smtClean="0"/>
              <a:pPr/>
              <a:t>4/12/2016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0BA5A06-D217-4AFE-AA8B-CBDEF435818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4AF789F-6E65-43F3-99E7-E400352AE0D4}" type="datetimeFigureOut">
              <a:rPr lang="en-US" smtClean="0"/>
              <a:pPr/>
              <a:t>4/12/2016</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0BA5A06-D217-4AFE-AA8B-CBDEF435818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AF789F-6E65-43F3-99E7-E400352AE0D4}" type="datetimeFigureOut">
              <a:rPr lang="en-US" smtClean="0"/>
              <a:pPr/>
              <a:t>4/12/2016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0BA5A06-D217-4AFE-AA8B-CBDEF435818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AF789F-6E65-43F3-99E7-E400352AE0D4}" type="datetimeFigureOut">
              <a:rPr lang="en-US" smtClean="0"/>
              <a:pPr/>
              <a:t>4/12/2016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0BA5A06-D217-4AFE-AA8B-CBDEF435818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4AF789F-6E65-43F3-99E7-E400352AE0D4}" type="datetimeFigureOut">
              <a:rPr lang="en-US" smtClean="0"/>
              <a:pPr/>
              <a:t>4/12/2016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0BA5A06-D217-4AFE-AA8B-CBDEF435818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4AF789F-6E65-43F3-99E7-E400352AE0D4}" type="datetimeFigureOut">
              <a:rPr lang="en-US" smtClean="0"/>
              <a:pPr/>
              <a:t>4/12/2016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F0BA5A06-D217-4AFE-AA8B-CBDEF435818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AF789F-6E65-43F3-99E7-E400352AE0D4}" type="datetimeFigureOut">
              <a:rPr lang="en-US" smtClean="0"/>
              <a:pPr/>
              <a:t>4/12/2016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0BA5A06-D217-4AFE-AA8B-CBDEF435818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4AF789F-6E65-43F3-99E7-E400352AE0D4}" type="datetimeFigureOut">
              <a:rPr lang="en-US" smtClean="0"/>
              <a:pPr/>
              <a:t>4/12/2016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0BA5A06-D217-4AFE-AA8B-CBDEF4358189}"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4AF789F-6E65-43F3-99E7-E400352AE0D4}" type="datetimeFigureOut">
              <a:rPr lang="en-US" smtClean="0"/>
              <a:pPr/>
              <a:t>4/12/2016</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0BA5A06-D217-4AFE-AA8B-CBDEF435818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KGV1BvnyvG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IKqXu-5jw60" TargetMode="External"/><Relationship Id="rId2" Type="http://schemas.openxmlformats.org/officeDocument/2006/relationships/hyperlink" Target="http://www.youtube.com/watch?v=G2H1E02iMH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Preparing for </a:t>
            </a:r>
            <a:r>
              <a:rPr lang="en-US" i="1" dirty="0" smtClean="0"/>
              <a:t>The Road</a:t>
            </a:r>
            <a:endParaRPr lang="en-US" dirty="0"/>
          </a:p>
        </p:txBody>
      </p:sp>
      <p:sp>
        <p:nvSpPr>
          <p:cNvPr id="3" name="Subtitle 2"/>
          <p:cNvSpPr>
            <a:spLocks noGrp="1"/>
          </p:cNvSpPr>
          <p:nvPr>
            <p:ph type="subTitle" idx="1"/>
          </p:nvPr>
        </p:nvSpPr>
        <p:spPr/>
        <p:txBody>
          <a:bodyPr/>
          <a:lstStyle/>
          <a:p>
            <a:r>
              <a:rPr lang="en-US" dirty="0" smtClean="0"/>
              <a:t>Further Information</a:t>
            </a:r>
            <a:endParaRPr lang="en-US" dirty="0"/>
          </a:p>
        </p:txBody>
      </p:sp>
    </p:spTree>
    <p:extLst>
      <p:ext uri="{BB962C8B-B14F-4D97-AF65-F5344CB8AC3E}">
        <p14:creationId xmlns:p14="http://schemas.microsoft.com/office/powerpoint/2010/main" val="1327020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2286000"/>
            <a:ext cx="6255488" cy="1362075"/>
          </a:xfrm>
        </p:spPr>
        <p:txBody>
          <a:bodyPr/>
          <a:lstStyle/>
          <a:p>
            <a:r>
              <a:rPr lang="en-US" dirty="0" smtClean="0"/>
              <a:t>Post-Apocalyptic Fiction </a:t>
            </a:r>
            <a:endParaRPr lang="en-US" dirty="0"/>
          </a:p>
        </p:txBody>
      </p:sp>
      <p:sp>
        <p:nvSpPr>
          <p:cNvPr id="6" name="Text Placeholder 5"/>
          <p:cNvSpPr>
            <a:spLocks noGrp="1"/>
          </p:cNvSpPr>
          <p:nvPr>
            <p:ph type="body" idx="1"/>
          </p:nvPr>
        </p:nvSpPr>
        <p:spPr>
          <a:xfrm>
            <a:off x="914400" y="5181600"/>
            <a:ext cx="6255488" cy="743507"/>
          </a:xfrm>
        </p:spPr>
        <p:txBody>
          <a:bodyPr>
            <a:normAutofit lnSpcReduction="10000"/>
          </a:bodyPr>
          <a:lstStyle/>
          <a:p>
            <a:pPr algn="l"/>
            <a:r>
              <a:rPr lang="en-US" dirty="0" smtClean="0"/>
              <a:t>What is it? </a:t>
            </a:r>
          </a:p>
          <a:p>
            <a:pPr algn="l"/>
            <a:r>
              <a:rPr lang="en-US" dirty="0" smtClean="0"/>
              <a:t>What can we expect when reading the novel?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en-US" dirty="0" smtClean="0"/>
              <a:t>Brainstorm</a:t>
            </a:r>
            <a:endParaRPr lang="en-US" dirty="0"/>
          </a:p>
        </p:txBody>
      </p:sp>
      <p:sp>
        <p:nvSpPr>
          <p:cNvPr id="3" name="Content Placeholder 2"/>
          <p:cNvSpPr>
            <a:spLocks noGrp="1"/>
          </p:cNvSpPr>
          <p:nvPr>
            <p:ph idx="1"/>
          </p:nvPr>
        </p:nvSpPr>
        <p:spPr>
          <a:xfrm>
            <a:off x="457200" y="1066800"/>
            <a:ext cx="7239000" cy="5388936"/>
          </a:xfrm>
        </p:spPr>
        <p:txBody>
          <a:bodyPr/>
          <a:lstStyle/>
          <a:p>
            <a:r>
              <a:rPr lang="en-US" dirty="0" smtClean="0"/>
              <a:t>Make a list of as many movies, songs, stories or poems that deal with the end of the world. </a:t>
            </a:r>
            <a:endParaRPr lang="en-US" dirty="0"/>
          </a:p>
        </p:txBody>
      </p:sp>
      <p:pic>
        <p:nvPicPr>
          <p:cNvPr id="4" name="Picture 3" descr="28 Days.jpg"/>
          <p:cNvPicPr>
            <a:picLocks noChangeAspect="1"/>
          </p:cNvPicPr>
          <p:nvPr/>
        </p:nvPicPr>
        <p:blipFill>
          <a:blip r:embed="rId2" cstate="print"/>
          <a:stretch>
            <a:fillRect/>
          </a:stretch>
        </p:blipFill>
        <p:spPr>
          <a:xfrm>
            <a:off x="2514600" y="2667000"/>
            <a:ext cx="2590800" cy="2895600"/>
          </a:xfrm>
          <a:prstGeom prst="rect">
            <a:avLst/>
          </a:prstGeom>
        </p:spPr>
      </p:pic>
      <p:pic>
        <p:nvPicPr>
          <p:cNvPr id="5" name="Picture 4" descr="Book of Eli.jpg"/>
          <p:cNvPicPr>
            <a:picLocks noChangeAspect="1"/>
          </p:cNvPicPr>
          <p:nvPr/>
        </p:nvPicPr>
        <p:blipFill>
          <a:blip r:embed="rId3" cstate="print"/>
          <a:stretch>
            <a:fillRect/>
          </a:stretch>
        </p:blipFill>
        <p:spPr>
          <a:xfrm>
            <a:off x="0" y="5486400"/>
            <a:ext cx="3324225" cy="1371600"/>
          </a:xfrm>
          <a:prstGeom prst="rect">
            <a:avLst/>
          </a:prstGeom>
        </p:spPr>
      </p:pic>
      <p:pic>
        <p:nvPicPr>
          <p:cNvPr id="6" name="Picture 5" descr="untitled.png"/>
          <p:cNvPicPr>
            <a:picLocks noChangeAspect="1"/>
          </p:cNvPicPr>
          <p:nvPr/>
        </p:nvPicPr>
        <p:blipFill>
          <a:blip r:embed="rId4" cstate="print"/>
          <a:stretch>
            <a:fillRect/>
          </a:stretch>
        </p:blipFill>
        <p:spPr>
          <a:xfrm>
            <a:off x="4800600" y="2667000"/>
            <a:ext cx="3352800" cy="2387600"/>
          </a:xfrm>
          <a:prstGeom prst="rect">
            <a:avLst/>
          </a:prstGeom>
        </p:spPr>
      </p:pic>
      <p:pic>
        <p:nvPicPr>
          <p:cNvPr id="7" name="Picture 6" descr="War of the worlds.jpg"/>
          <p:cNvPicPr>
            <a:picLocks noChangeAspect="1"/>
          </p:cNvPicPr>
          <p:nvPr/>
        </p:nvPicPr>
        <p:blipFill>
          <a:blip r:embed="rId5" cstate="print"/>
          <a:stretch>
            <a:fillRect/>
          </a:stretch>
        </p:blipFill>
        <p:spPr>
          <a:xfrm>
            <a:off x="0" y="3352800"/>
            <a:ext cx="2873899" cy="2152650"/>
          </a:xfrm>
          <a:prstGeom prst="rect">
            <a:avLst/>
          </a:prstGeom>
        </p:spPr>
      </p:pic>
      <p:pic>
        <p:nvPicPr>
          <p:cNvPr id="8" name="Picture 7" descr="Water World.jpg"/>
          <p:cNvPicPr>
            <a:picLocks noChangeAspect="1"/>
          </p:cNvPicPr>
          <p:nvPr/>
        </p:nvPicPr>
        <p:blipFill>
          <a:blip r:embed="rId6" cstate="print"/>
          <a:stretch>
            <a:fillRect/>
          </a:stretch>
        </p:blipFill>
        <p:spPr>
          <a:xfrm>
            <a:off x="5715000" y="5010150"/>
            <a:ext cx="2466975" cy="1847850"/>
          </a:xfrm>
          <a:prstGeom prst="rect">
            <a:avLst/>
          </a:prstGeom>
        </p:spPr>
      </p:pic>
      <p:pic>
        <p:nvPicPr>
          <p:cNvPr id="9" name="Picture 8" descr="The Day After Tomorrow.jpg"/>
          <p:cNvPicPr>
            <a:picLocks noChangeAspect="1"/>
          </p:cNvPicPr>
          <p:nvPr/>
        </p:nvPicPr>
        <p:blipFill>
          <a:blip r:embed="rId7" cstate="print"/>
          <a:stretch>
            <a:fillRect/>
          </a:stretch>
        </p:blipFill>
        <p:spPr>
          <a:xfrm>
            <a:off x="3276600" y="5010150"/>
            <a:ext cx="2466975" cy="1847850"/>
          </a:xfrm>
          <a:prstGeom prst="rect">
            <a:avLst/>
          </a:prstGeom>
        </p:spPr>
      </p:pic>
      <p:pic>
        <p:nvPicPr>
          <p:cNvPr id="10" name="Picture 9" descr="Terminator.jpg"/>
          <p:cNvPicPr>
            <a:picLocks noChangeAspect="1"/>
          </p:cNvPicPr>
          <p:nvPr/>
        </p:nvPicPr>
        <p:blipFill>
          <a:blip r:embed="rId8" cstate="print"/>
          <a:stretch>
            <a:fillRect/>
          </a:stretch>
        </p:blipFill>
        <p:spPr>
          <a:xfrm>
            <a:off x="0" y="1447800"/>
            <a:ext cx="2543175" cy="1914525"/>
          </a:xfrm>
          <a:prstGeom prst="rect">
            <a:avLst/>
          </a:prstGeom>
        </p:spPr>
      </p:pic>
      <p:pic>
        <p:nvPicPr>
          <p:cNvPr id="11" name="Picture 10" descr="I am Legend.jpg"/>
          <p:cNvPicPr>
            <a:picLocks noChangeAspect="1"/>
          </p:cNvPicPr>
          <p:nvPr/>
        </p:nvPicPr>
        <p:blipFill>
          <a:blip r:embed="rId9" cstate="print"/>
          <a:stretch>
            <a:fillRect/>
          </a:stretch>
        </p:blipFill>
        <p:spPr>
          <a:xfrm>
            <a:off x="6477000" y="-1"/>
            <a:ext cx="1676401" cy="2743201"/>
          </a:xfrm>
          <a:prstGeom prst="rect">
            <a:avLst/>
          </a:prstGeom>
        </p:spPr>
      </p:pic>
      <p:pic>
        <p:nvPicPr>
          <p:cNvPr id="12" name="Picture 11" descr="Matrix.png"/>
          <p:cNvPicPr>
            <a:picLocks noChangeAspect="1"/>
          </p:cNvPicPr>
          <p:nvPr/>
        </p:nvPicPr>
        <p:blipFill>
          <a:blip r:embed="rId10" cstate="print"/>
          <a:stretch>
            <a:fillRect/>
          </a:stretch>
        </p:blipFill>
        <p:spPr>
          <a:xfrm>
            <a:off x="2514600" y="1066800"/>
            <a:ext cx="3962400" cy="1698978"/>
          </a:xfrm>
          <a:prstGeom prst="rect">
            <a:avLst/>
          </a:prstGeom>
        </p:spPr>
      </p:pic>
      <p:pic>
        <p:nvPicPr>
          <p:cNvPr id="13" name="Picture 12" descr="The Stand.jpg"/>
          <p:cNvPicPr>
            <a:picLocks noChangeAspect="1"/>
          </p:cNvPicPr>
          <p:nvPr/>
        </p:nvPicPr>
        <p:blipFill>
          <a:blip r:embed="rId11" cstate="print"/>
          <a:stretch>
            <a:fillRect/>
          </a:stretch>
        </p:blipFill>
        <p:spPr>
          <a:xfrm>
            <a:off x="0" y="-152400"/>
            <a:ext cx="2581275" cy="17716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Possible Themes to Look For While we Read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Struggling to survive extinction in order for life to reemerge</a:t>
            </a:r>
          </a:p>
          <a:p>
            <a:endParaRPr lang="en-US" dirty="0" smtClean="0"/>
          </a:p>
          <a:p>
            <a:r>
              <a:rPr lang="en-US" dirty="0" smtClean="0"/>
              <a:t>Living a good and altruistic life despite the harshness of the world </a:t>
            </a:r>
          </a:p>
          <a:p>
            <a:endParaRPr lang="en-US" dirty="0" smtClean="0"/>
          </a:p>
          <a:p>
            <a:r>
              <a:rPr lang="en-US" dirty="0" smtClean="0"/>
              <a:t>Intentionally withholding information to shelter and protect </a:t>
            </a:r>
          </a:p>
          <a:p>
            <a:endParaRPr lang="en-US" dirty="0" smtClean="0"/>
          </a:p>
          <a:p>
            <a:r>
              <a:rPr lang="en-US" dirty="0" smtClean="0"/>
              <a:t>Man’s attempt to overcome nature’s obstacles</a:t>
            </a:r>
          </a:p>
          <a:p>
            <a:endParaRPr lang="en-US" dirty="0" smtClean="0"/>
          </a:p>
          <a:p>
            <a:r>
              <a:rPr lang="en-US" dirty="0" smtClean="0"/>
              <a:t>The sacrificial demands of a father’s love </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Literary devices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Allusion </a:t>
            </a:r>
          </a:p>
          <a:p>
            <a:endParaRPr lang="en-US" dirty="0" smtClean="0"/>
          </a:p>
          <a:p>
            <a:r>
              <a:rPr lang="en-US" dirty="0" smtClean="0"/>
              <a:t>Symbol </a:t>
            </a:r>
          </a:p>
          <a:p>
            <a:endParaRPr lang="en-US" dirty="0" smtClean="0"/>
          </a:p>
          <a:p>
            <a:r>
              <a:rPr lang="en-US" dirty="0" smtClean="0"/>
              <a:t>Tone</a:t>
            </a:r>
          </a:p>
          <a:p>
            <a:endParaRPr lang="en-US" dirty="0" smtClean="0"/>
          </a:p>
        </p:txBody>
      </p:sp>
      <p:sp>
        <p:nvSpPr>
          <p:cNvPr id="4" name="Content Placeholder 3"/>
          <p:cNvSpPr>
            <a:spLocks noGrp="1"/>
          </p:cNvSpPr>
          <p:nvPr>
            <p:ph sz="half" idx="2"/>
          </p:nvPr>
        </p:nvSpPr>
        <p:spPr/>
        <p:txBody>
          <a:bodyPr>
            <a:normAutofit lnSpcReduction="10000"/>
          </a:bodyPr>
          <a:lstStyle/>
          <a:p>
            <a:r>
              <a:rPr lang="en-US" dirty="0" smtClean="0"/>
              <a:t>Mood-how the reader feels about the subject</a:t>
            </a:r>
          </a:p>
          <a:p>
            <a:endParaRPr lang="en-US" dirty="0" smtClean="0"/>
          </a:p>
          <a:p>
            <a:r>
              <a:rPr lang="en-US" dirty="0" smtClean="0"/>
              <a:t>Syntax-the construction of sentences </a:t>
            </a:r>
          </a:p>
          <a:p>
            <a:pPr>
              <a:buNone/>
            </a:pPr>
            <a:endParaRPr lang="en-US" dirty="0" smtClean="0"/>
          </a:p>
          <a:p>
            <a:r>
              <a:rPr lang="en-US" dirty="0" smtClean="0"/>
              <a:t>Diction-word choice</a:t>
            </a:r>
          </a:p>
          <a:p>
            <a:endParaRPr lang="en-US" dirty="0" smtClean="0"/>
          </a:p>
          <a:p>
            <a:pPr>
              <a:buNone/>
            </a:pP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Style</a:t>
            </a:r>
            <a:endParaRPr lang="en-US" dirty="0"/>
          </a:p>
        </p:txBody>
      </p:sp>
      <p:sp>
        <p:nvSpPr>
          <p:cNvPr id="3" name="Content Placeholder 2"/>
          <p:cNvSpPr>
            <a:spLocks noGrp="1"/>
          </p:cNvSpPr>
          <p:nvPr>
            <p:ph sz="half" idx="1"/>
          </p:nvPr>
        </p:nvSpPr>
        <p:spPr>
          <a:xfrm>
            <a:off x="0" y="1600200"/>
            <a:ext cx="4114800" cy="5257800"/>
          </a:xfrm>
        </p:spPr>
        <p:txBody>
          <a:bodyPr>
            <a:normAutofit/>
          </a:bodyPr>
          <a:lstStyle/>
          <a:p>
            <a:pPr lvl="0"/>
            <a:r>
              <a:rPr lang="en-US" b="1" dirty="0" smtClean="0"/>
              <a:t>3</a:t>
            </a:r>
            <a:r>
              <a:rPr lang="en-US" b="1" baseline="30000" dirty="0" smtClean="0"/>
              <a:t>rd</a:t>
            </a:r>
            <a:r>
              <a:rPr lang="en-US" b="1" dirty="0" smtClean="0"/>
              <a:t> person omniscient narrator</a:t>
            </a:r>
            <a:endParaRPr lang="en-US" sz="2000" dirty="0" smtClean="0"/>
          </a:p>
          <a:p>
            <a:pPr lvl="1"/>
            <a:r>
              <a:rPr lang="en-US" b="1" dirty="0" smtClean="0"/>
              <a:t> Narrator knows </a:t>
            </a:r>
            <a:r>
              <a:rPr lang="en-US" b="1" u="sng" dirty="0" smtClean="0"/>
              <a:t>almost</a:t>
            </a:r>
            <a:r>
              <a:rPr lang="en-US" b="1" dirty="0" smtClean="0"/>
              <a:t> everything</a:t>
            </a:r>
            <a:endParaRPr lang="en-US" sz="1800" dirty="0" smtClean="0"/>
          </a:p>
          <a:p>
            <a:pPr lvl="0"/>
            <a:r>
              <a:rPr lang="en-US" b="1" dirty="0" smtClean="0"/>
              <a:t>Omits personal details</a:t>
            </a:r>
            <a:endParaRPr lang="en-US" sz="2000" dirty="0" smtClean="0"/>
          </a:p>
          <a:p>
            <a:pPr lvl="1"/>
            <a:r>
              <a:rPr lang="en-US" b="1" dirty="0" smtClean="0"/>
              <a:t> Protagonists’ Names</a:t>
            </a:r>
            <a:endParaRPr lang="en-US" sz="1800" dirty="0" smtClean="0"/>
          </a:p>
          <a:p>
            <a:pPr lvl="1"/>
            <a:r>
              <a:rPr lang="en-US" b="1" dirty="0" smtClean="0"/>
              <a:t> Other facts: how the world “ends”</a:t>
            </a:r>
            <a:endParaRPr lang="en-US" sz="1800" dirty="0" smtClean="0"/>
          </a:p>
          <a:p>
            <a:pPr lvl="0"/>
            <a:r>
              <a:rPr lang="en-US" b="1" dirty="0" smtClean="0"/>
              <a:t>Uses short and choppy sentences</a:t>
            </a:r>
            <a:endParaRPr lang="en-US" sz="2000" dirty="0" smtClean="0"/>
          </a:p>
          <a:p>
            <a:pPr lvl="1"/>
            <a:r>
              <a:rPr lang="en-US" b="1" dirty="0" smtClean="0"/>
              <a:t> Create confusion?</a:t>
            </a:r>
            <a:endParaRPr lang="en-US" sz="1800" dirty="0" smtClean="0"/>
          </a:p>
        </p:txBody>
      </p:sp>
      <p:sp>
        <p:nvSpPr>
          <p:cNvPr id="4" name="Content Placeholder 3"/>
          <p:cNvSpPr>
            <a:spLocks noGrp="1"/>
          </p:cNvSpPr>
          <p:nvPr>
            <p:ph sz="half" idx="2"/>
          </p:nvPr>
        </p:nvSpPr>
        <p:spPr>
          <a:xfrm>
            <a:off x="4038600" y="1600200"/>
            <a:ext cx="4114800" cy="5257800"/>
          </a:xfrm>
        </p:spPr>
        <p:txBody>
          <a:bodyPr>
            <a:normAutofit/>
          </a:bodyPr>
          <a:lstStyle/>
          <a:p>
            <a:pPr lvl="0"/>
            <a:r>
              <a:rPr lang="en-US" b="1" dirty="0" smtClean="0"/>
              <a:t>Time jumps</a:t>
            </a:r>
            <a:endParaRPr lang="en-US" sz="2000" dirty="0" smtClean="0"/>
          </a:p>
          <a:p>
            <a:pPr lvl="1"/>
            <a:r>
              <a:rPr lang="en-US" b="1" dirty="0" smtClean="0"/>
              <a:t> Flashback/flash forward</a:t>
            </a:r>
            <a:endParaRPr lang="en-US" sz="1800" dirty="0" smtClean="0"/>
          </a:p>
          <a:p>
            <a:pPr lvl="0"/>
            <a:r>
              <a:rPr lang="en-US" b="1" dirty="0" smtClean="0"/>
              <a:t>No indention </a:t>
            </a:r>
            <a:endParaRPr lang="en-US" sz="2000" dirty="0" smtClean="0"/>
          </a:p>
          <a:p>
            <a:pPr lvl="1"/>
            <a:r>
              <a:rPr lang="en-US" b="1" dirty="0" smtClean="0"/>
              <a:t> Block Paragraphs</a:t>
            </a:r>
            <a:endParaRPr lang="en-US" sz="1800" dirty="0" smtClean="0"/>
          </a:p>
          <a:p>
            <a:pPr lvl="0"/>
            <a:r>
              <a:rPr lang="en-US" b="1" dirty="0" smtClean="0"/>
              <a:t>Objective tone</a:t>
            </a:r>
            <a:endParaRPr lang="en-US" sz="2000" dirty="0" smtClean="0"/>
          </a:p>
          <a:p>
            <a:pPr lvl="1"/>
            <a:r>
              <a:rPr lang="en-US" b="1" dirty="0" smtClean="0"/>
              <a:t> Audience forms own opinions</a:t>
            </a:r>
            <a:endParaRPr lang="en-US" sz="1800" dirty="0" smtClean="0"/>
          </a:p>
          <a:p>
            <a:pPr lvl="0"/>
            <a:r>
              <a:rPr lang="en-US" b="1" dirty="0" smtClean="0"/>
              <a:t>Sporadic punctuation</a:t>
            </a:r>
          </a:p>
          <a:p>
            <a:pPr lvl="1"/>
            <a:r>
              <a:rPr lang="en-US" b="1" dirty="0" smtClean="0"/>
              <a:t>No commas/quotation marks</a:t>
            </a:r>
            <a:endParaRPr lang="en-US" dirty="0" smtClean="0"/>
          </a:p>
          <a:p>
            <a:endParaRPr lang="en-US" dirty="0" smtClean="0"/>
          </a:p>
          <a:p>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box(in)">
                                      <p:cBhvr>
                                        <p:cTn id="42" dur="5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box(in)">
                                      <p:cBhvr>
                                        <p:cTn id="47" dur="5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box(in)">
                                      <p:cBhvr>
                                        <p:cTn id="52" dur="500"/>
                                        <p:tgtEl>
                                          <p:spTgt spid="4">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box(in)">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box(in)">
                                      <p:cBhvr>
                                        <p:cTn id="62" dur="50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box(in)">
                                      <p:cBhvr>
                                        <p:cTn id="67" dur="500"/>
                                        <p:tgtEl>
                                          <p:spTgt spid="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6" end="6"/>
                                            </p:txEl>
                                          </p:spTgt>
                                        </p:tgtEl>
                                        <p:attrNameLst>
                                          <p:attrName>style.visibility</p:attrName>
                                        </p:attrNameLst>
                                      </p:cBhvr>
                                      <p:to>
                                        <p:strVal val="visible"/>
                                      </p:to>
                                    </p:set>
                                    <p:animEffect transition="in" filter="box(in)">
                                      <p:cBhvr>
                                        <p:cTn id="72" dur="500"/>
                                        <p:tgtEl>
                                          <p:spTgt spid="4">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Effect transition="in" filter="box(in)">
                                      <p:cBhvr>
                                        <p:cTn id="7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Hero’s journey</a:t>
            </a:r>
            <a:endParaRPr lang="en-US" dirty="0"/>
          </a:p>
        </p:txBody>
      </p:sp>
      <p:sp>
        <p:nvSpPr>
          <p:cNvPr id="6" name="Content Placeholder 5"/>
          <p:cNvSpPr>
            <a:spLocks noGrp="1"/>
          </p:cNvSpPr>
          <p:nvPr>
            <p:ph idx="1"/>
          </p:nvPr>
        </p:nvSpPr>
        <p:spPr/>
        <p:txBody>
          <a:bodyPr/>
          <a:lstStyle/>
          <a:p>
            <a:r>
              <a:rPr lang="en-US" dirty="0" smtClean="0">
                <a:hlinkClick r:id="rId2"/>
              </a:rPr>
              <a:t>Hero Video</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It’s time to start Reading</a:t>
            </a:r>
            <a:endParaRPr lang="en-US" dirty="0"/>
          </a:p>
        </p:txBody>
      </p:sp>
      <p:sp>
        <p:nvSpPr>
          <p:cNvPr id="3" name="Text Placeholder 2"/>
          <p:cNvSpPr>
            <a:spLocks noGrp="1"/>
          </p:cNvSpPr>
          <p:nvPr>
            <p:ph type="body" idx="1"/>
          </p:nvPr>
        </p:nvSpPr>
        <p:spPr/>
        <p:txBody>
          <a:bodyPr/>
          <a:lstStyle/>
          <a:p>
            <a:r>
              <a:rPr lang="en-US" dirty="0" smtClean="0"/>
              <a:t>And Now…</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p:txBody>
          <a:bodyPr>
            <a:normAutofit/>
          </a:bodyPr>
          <a:lstStyle/>
          <a:p>
            <a:r>
              <a:rPr lang="en-US" sz="3200" dirty="0" smtClean="0">
                <a:latin typeface="Agency FB" panose="020B0503020202020204" pitchFamily="34" charset="0"/>
              </a:rPr>
              <a:t>Nuclear Power - </a:t>
            </a:r>
            <a:r>
              <a:rPr lang="en-US" sz="3200" dirty="0">
                <a:latin typeface="Agency FB" panose="020B0503020202020204" pitchFamily="34" charset="0"/>
              </a:rPr>
              <a:t>Electric or motive power generated by a nuclear </a:t>
            </a:r>
            <a:r>
              <a:rPr lang="en-US" sz="3200" dirty="0" smtClean="0">
                <a:latin typeface="Agency FB" panose="020B0503020202020204" pitchFamily="34" charset="0"/>
              </a:rPr>
              <a:t>reactor</a:t>
            </a:r>
          </a:p>
          <a:p>
            <a:pPr marL="274320" lvl="1" indent="-274320">
              <a:spcBef>
                <a:spcPts val="600"/>
              </a:spcBef>
              <a:buClr>
                <a:schemeClr val="tx2"/>
              </a:buClr>
              <a:buSzPct val="73000"/>
              <a:buFont typeface="Wingdings 2"/>
              <a:buChar char=""/>
            </a:pPr>
            <a:r>
              <a:rPr lang="en-US" sz="3200" dirty="0">
                <a:solidFill>
                  <a:schemeClr val="tx1"/>
                </a:solidFill>
                <a:latin typeface="Agency FB" panose="020B0503020202020204" pitchFamily="34" charset="0"/>
              </a:rPr>
              <a:t>Radiation - The emission of energy as electromagnetic waves or as moving subatomic particles.</a:t>
            </a:r>
          </a:p>
          <a:p>
            <a:r>
              <a:rPr lang="en-US" sz="3200" dirty="0" smtClean="0">
                <a:latin typeface="Agency FB" panose="020B0503020202020204" pitchFamily="34" charset="0"/>
              </a:rPr>
              <a:t>Nuclear Weapon - </a:t>
            </a:r>
            <a:r>
              <a:rPr lang="en-US" sz="3200" dirty="0">
                <a:latin typeface="Agency FB" panose="020B0503020202020204" pitchFamily="34" charset="0"/>
              </a:rPr>
              <a:t>a weapon of mass destruction whose explosive power derives from a nuclear reaction</a:t>
            </a:r>
          </a:p>
        </p:txBody>
      </p:sp>
    </p:spTree>
    <p:extLst>
      <p:ext uri="{BB962C8B-B14F-4D97-AF65-F5344CB8AC3E}">
        <p14:creationId xmlns:p14="http://schemas.microsoft.com/office/powerpoint/2010/main" val="783617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Power</a:t>
            </a:r>
            <a:endParaRPr lang="en-US" dirty="0"/>
          </a:p>
        </p:txBody>
      </p:sp>
      <p:sp>
        <p:nvSpPr>
          <p:cNvPr id="3" name="Content Placeholder 2"/>
          <p:cNvSpPr>
            <a:spLocks noGrp="1"/>
          </p:cNvSpPr>
          <p:nvPr>
            <p:ph idx="1"/>
          </p:nvPr>
        </p:nvSpPr>
        <p:spPr/>
        <p:txBody>
          <a:bodyPr>
            <a:normAutofit/>
          </a:bodyPr>
          <a:lstStyle/>
          <a:p>
            <a:r>
              <a:rPr lang="en-US" dirty="0"/>
              <a:t>Nuclear power plants provided 12.3 percent of the world's electricity production in 2011</a:t>
            </a:r>
            <a:r>
              <a:rPr lang="en-US" dirty="0" smtClean="0"/>
              <a:t>.</a:t>
            </a:r>
          </a:p>
          <a:p>
            <a:r>
              <a:rPr lang="en-US" dirty="0" smtClean="0"/>
              <a:t>The USA is the world's largest producer of nuclear power, accounting for more than 30% of worldwide nuclear generation of electricity.</a:t>
            </a:r>
          </a:p>
          <a:p>
            <a:r>
              <a:rPr lang="en-US" dirty="0" smtClean="0"/>
              <a:t>The country's 104 nuclear reactors produced 821 billion kWh in 2011, over 19% of total electrical output. There are now 103 units operable and three under construction</a:t>
            </a:r>
          </a:p>
          <a:p>
            <a:endParaRPr lang="en-US" dirty="0"/>
          </a:p>
        </p:txBody>
      </p:sp>
    </p:spTree>
    <p:extLst>
      <p:ext uri="{BB962C8B-B14F-4D97-AF65-F5344CB8AC3E}">
        <p14:creationId xmlns:p14="http://schemas.microsoft.com/office/powerpoint/2010/main" val="18693526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Mushroom Cloud</a:t>
            </a:r>
            <a:endParaRPr lang="en-US" dirty="0"/>
          </a:p>
        </p:txBody>
      </p:sp>
      <p:sp>
        <p:nvSpPr>
          <p:cNvPr id="6" name="Text Placeholder 5"/>
          <p:cNvSpPr>
            <a:spLocks noGrp="1"/>
          </p:cNvSpPr>
          <p:nvPr>
            <p:ph type="body" sz="half" idx="2"/>
          </p:nvPr>
        </p:nvSpPr>
        <p:spPr/>
        <p:txBody>
          <a:bodyPr/>
          <a:lstStyle/>
          <a:p>
            <a:r>
              <a:rPr lang="en-US" sz="1800" dirty="0" smtClean="0"/>
              <a:t>the large mushroom-shaped cloud of dust, debris, etc. produced by a nuclear explosion</a:t>
            </a:r>
          </a:p>
          <a:p>
            <a:endParaRPr lang="en-US" dirty="0"/>
          </a:p>
        </p:txBody>
      </p:sp>
      <p:pic>
        <p:nvPicPr>
          <p:cNvPr id="1026" name="Picture 2" descr="Atomic Mushroom Cloud HD wallpaper for Standard 4:3 5:4 Fullscreen UXGA XGA SVGA QSXGA SXGA ; Wide 16:10 5:3 Widescreen WHXGA WQXGA WUXGA WXGA WGA ; HD 16:9 High Definition WQHD QWXGA 1080p 900p 720p QHD nHD ; Other 3:2 DVGA HVGA HQVGA devices ( Apple PowerBook G4 iPhone 4 3G 3GS iPod Touch ) ; Mobile VGA WVGA iPhone iPad PSP Phone - VGA QVGA Smartphone ( PocketPC GPS iPod Zune BlackBerry HTC Samsung LG Nokia Eten Asus ) WVGA WQVGA Smartphone ( HTC Samsung Sony Ericsson LG Vertu MIO ) HVGA Smartphone ( Apple iPhone iPod BlackBerry HTC Samsung Nokia ) Sony PSP Zune HD Zen ;"/>
          <p:cNvPicPr>
            <a:picLocks noGrp="1" noChangeAspect="1" noChangeArrowheads="1"/>
          </p:cNvPicPr>
          <p:nvPr>
            <p:ph type="pic" idx="1"/>
          </p:nvPr>
        </p:nvPicPr>
        <p:blipFill>
          <a:blip r:embed="rId2" cstate="print"/>
          <a:srcRect l="6863" r="6863"/>
          <a:stretch>
            <a:fillRect/>
          </a:stretch>
        </p:blipFill>
        <p:spPr bwMode="auto">
          <a:prstGeom prst="rect">
            <a:avLst/>
          </a:prstGeom>
          <a:noFill/>
        </p:spPr>
      </p:pic>
    </p:spTree>
    <p:extLst>
      <p:ext uri="{BB962C8B-B14F-4D97-AF65-F5344CB8AC3E}">
        <p14:creationId xmlns:p14="http://schemas.microsoft.com/office/powerpoint/2010/main" val="8901335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Bombing of Japan</a:t>
            </a:r>
            <a:endParaRPr lang="en-US" dirty="0"/>
          </a:p>
        </p:txBody>
      </p:sp>
      <p:sp>
        <p:nvSpPr>
          <p:cNvPr id="6" name="Content Placeholder 5"/>
          <p:cNvSpPr>
            <a:spLocks noGrp="1"/>
          </p:cNvSpPr>
          <p:nvPr>
            <p:ph sz="half" idx="1"/>
          </p:nvPr>
        </p:nvSpPr>
        <p:spPr>
          <a:xfrm>
            <a:off x="457200" y="1295400"/>
            <a:ext cx="4038600" cy="5562600"/>
          </a:xfrm>
        </p:spPr>
        <p:txBody>
          <a:bodyPr>
            <a:noAutofit/>
          </a:bodyPr>
          <a:lstStyle/>
          <a:p>
            <a:r>
              <a:rPr lang="en-US" sz="2400" dirty="0"/>
              <a:t>On August 6, 1945, the United States used a massive, atomic weapon against Hiroshima, Japan. This atomic bomb, the equivalent of 20,000 tons of TNT, flattened the city, killing tens of thousands of civilians. While Japan was still trying to comprehend this devastation three days later, the United States struck again, this time, on Nagasaki.</a:t>
            </a:r>
          </a:p>
        </p:txBody>
      </p:sp>
      <p:sp>
        <p:nvSpPr>
          <p:cNvPr id="7" name="Content Placeholder 6"/>
          <p:cNvSpPr>
            <a:spLocks noGrp="1"/>
          </p:cNvSpPr>
          <p:nvPr>
            <p:ph sz="half" idx="2"/>
          </p:nvPr>
        </p:nvSpPr>
        <p:spPr>
          <a:xfrm>
            <a:off x="4648200" y="1371600"/>
            <a:ext cx="4038600" cy="5486400"/>
          </a:xfrm>
        </p:spPr>
        <p:txBody>
          <a:bodyPr>
            <a:noAutofit/>
          </a:bodyPr>
          <a:lstStyle/>
          <a:p>
            <a:r>
              <a:rPr lang="en-US" sz="2200" dirty="0"/>
              <a:t>Approximately 40 percent of Nagasaki was destroyed. Luckily for many civilians living in Nagasaki, though this atomic bomb was considered much stronger than the one exploded over Hiroshima, the terrain of Nagasaki prevented the bomb from doing as much damage. Yet the decimation was still great. With a population of 270,000, approximately 70,000 people died by the end of the year.</a:t>
            </a:r>
          </a:p>
        </p:txBody>
      </p:sp>
    </p:spTree>
    <p:extLst>
      <p:ext uri="{BB962C8B-B14F-4D97-AF65-F5344CB8AC3E}">
        <p14:creationId xmlns:p14="http://schemas.microsoft.com/office/powerpoint/2010/main" val="67870411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Victims of nuclear bombing</a:t>
            </a:r>
            <a:endParaRPr lang="en-US" dirty="0"/>
          </a:p>
        </p:txBody>
      </p:sp>
      <p:sp>
        <p:nvSpPr>
          <p:cNvPr id="7" name="Text Placeholder 6"/>
          <p:cNvSpPr>
            <a:spLocks noGrp="1"/>
          </p:cNvSpPr>
          <p:nvPr>
            <p:ph type="body" sz="half" idx="2"/>
          </p:nvPr>
        </p:nvSpPr>
        <p:spPr/>
        <p:txBody>
          <a:bodyPr/>
          <a:lstStyle/>
          <a:p>
            <a:endParaRPr lang="en-US"/>
          </a:p>
        </p:txBody>
      </p:sp>
      <p:pic>
        <p:nvPicPr>
          <p:cNvPr id="1026" name="Picture 2" descr="http://cache2.asset-cache.net/gc/171480347-an-atomic-bomb-survivor-lies-at-hiroshima-gettyimages.jpg?v=1&amp;c=IWSAsset&amp;k=2&amp;d=GkZZ8bf5zL1ZiijUmxa7QVWimDQAfjOjbMZdN3usvkUOBfYJG9eoS88KzDZmqO%2F8vzP2vli%2Fos73AOhh%2BMQUSA%3D%3D"/>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6233" r="16233"/>
          <a:stretch>
            <a:fillRect/>
          </a:stretch>
        </p:blipFill>
        <p:spPr bwMode="auto">
          <a:xfrm>
            <a:off x="636075" y="997634"/>
            <a:ext cx="4206240" cy="4206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nagasaki bombing victi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0971" y="3733800"/>
            <a:ext cx="3865254" cy="250756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4"/>
          <a:stretch>
            <a:fillRect/>
          </a:stretch>
        </p:blipFill>
        <p:spPr>
          <a:xfrm>
            <a:off x="1981200" y="4419600"/>
            <a:ext cx="2824392" cy="2471645"/>
          </a:xfrm>
          <a:prstGeom prst="rect">
            <a:avLst/>
          </a:prstGeom>
        </p:spPr>
      </p:pic>
    </p:spTree>
    <p:extLst>
      <p:ext uri="{BB962C8B-B14F-4D97-AF65-F5344CB8AC3E}">
        <p14:creationId xmlns:p14="http://schemas.microsoft.com/office/powerpoint/2010/main" val="24439345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wheel(1)">
                                      <p:cBhvr>
                                        <p:cTn id="12" dur="20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 Tube Fun!</a:t>
            </a:r>
            <a:endParaRPr lang="en-US" dirty="0"/>
          </a:p>
        </p:txBody>
      </p:sp>
      <p:sp>
        <p:nvSpPr>
          <p:cNvPr id="6" name="Content Placeholder 5"/>
          <p:cNvSpPr>
            <a:spLocks noGrp="1"/>
          </p:cNvSpPr>
          <p:nvPr>
            <p:ph idx="1"/>
          </p:nvPr>
        </p:nvSpPr>
        <p:spPr/>
        <p:txBody>
          <a:bodyPr/>
          <a:lstStyle/>
          <a:p>
            <a:r>
              <a:rPr lang="en-US" dirty="0" smtClean="0">
                <a:hlinkClick r:id="rId2"/>
              </a:rPr>
              <a:t>The Day After </a:t>
            </a:r>
            <a:endParaRPr lang="en-US" dirty="0" smtClean="0"/>
          </a:p>
          <a:p>
            <a:endParaRPr lang="en-US" dirty="0"/>
          </a:p>
          <a:p>
            <a:r>
              <a:rPr lang="en-US" dirty="0" smtClean="0">
                <a:hlinkClick r:id="rId3"/>
              </a:rPr>
              <a:t>Duck and Cover</a:t>
            </a:r>
            <a:endParaRPr lang="en-US" dirty="0"/>
          </a:p>
        </p:txBody>
      </p:sp>
    </p:spTree>
    <p:extLst>
      <p:ext uri="{BB962C8B-B14F-4D97-AF65-F5344CB8AC3E}">
        <p14:creationId xmlns:p14="http://schemas.microsoft.com/office/powerpoint/2010/main" val="9464693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Road</a:t>
            </a:r>
            <a:br>
              <a:rPr lang="en-US" dirty="0" smtClean="0"/>
            </a:br>
            <a:r>
              <a:rPr lang="en-US" sz="2800" dirty="0" smtClean="0"/>
              <a:t>By Cormac McCarthy</a:t>
            </a:r>
            <a:endParaRPr lang="en-US" sz="2800" dirty="0"/>
          </a:p>
        </p:txBody>
      </p:sp>
      <p:sp>
        <p:nvSpPr>
          <p:cNvPr id="3" name="Subtitle 2"/>
          <p:cNvSpPr>
            <a:spLocks noGrp="1"/>
          </p:cNvSpPr>
          <p:nvPr>
            <p:ph type="subTitle" idx="1"/>
          </p:nvPr>
        </p:nvSpPr>
        <p:spPr/>
        <p:txBody>
          <a:bodyPr/>
          <a:lstStyle/>
          <a:p>
            <a:r>
              <a:rPr lang="en-US" dirty="0" smtClean="0"/>
              <a:t>What matters most when the world ends? </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Essential </a:t>
            </a:r>
            <a:r>
              <a:rPr lang="en-US" dirty="0" smtClean="0"/>
              <a:t>Questions</a:t>
            </a:r>
            <a:endParaRPr lang="en-US" dirty="0"/>
          </a:p>
        </p:txBody>
      </p:sp>
      <p:sp>
        <p:nvSpPr>
          <p:cNvPr id="3" name="Content Placeholder 2"/>
          <p:cNvSpPr>
            <a:spLocks noGrp="1"/>
          </p:cNvSpPr>
          <p:nvPr>
            <p:ph idx="1"/>
          </p:nvPr>
        </p:nvSpPr>
        <p:spPr/>
        <p:txBody>
          <a:bodyPr/>
          <a:lstStyle/>
          <a:p>
            <a:r>
              <a:rPr lang="en-US" b="1" dirty="0"/>
              <a:t>Can we maintain humanity in a post-apocalyptic world? </a:t>
            </a:r>
            <a:endParaRPr lang="en-US" dirty="0" smtClean="0"/>
          </a:p>
          <a:p>
            <a:endParaRPr lang="en-US" b="1" dirty="0"/>
          </a:p>
          <a:p>
            <a:r>
              <a:rPr lang="en-US" b="1" dirty="0" smtClean="0"/>
              <a:t>How do </a:t>
            </a:r>
            <a:r>
              <a:rPr lang="en-US" b="1" dirty="0"/>
              <a:t>an author’s choices </a:t>
            </a:r>
            <a:r>
              <a:rPr lang="en-US" b="1" dirty="0" smtClean="0"/>
              <a:t>affect </a:t>
            </a:r>
            <a:r>
              <a:rPr lang="en-US" b="1" dirty="0"/>
              <a:t>our mood as we read? </a:t>
            </a:r>
            <a:endParaRPr lang="en-US" b="1" dirty="0" smtClean="0"/>
          </a:p>
          <a:p>
            <a:pPr>
              <a:buNone/>
            </a:pPr>
            <a:endParaRPr lang="en-US" dirty="0"/>
          </a:p>
          <a:p>
            <a:r>
              <a:rPr lang="en-US" b="1" dirty="0"/>
              <a:t>How do literary devices </a:t>
            </a:r>
            <a:r>
              <a:rPr lang="en-US" b="1" dirty="0" smtClean="0"/>
              <a:t>help us understand how </a:t>
            </a:r>
            <a:r>
              <a:rPr lang="en-US" b="1" dirty="0"/>
              <a:t>a novel’s theme </a:t>
            </a:r>
            <a:r>
              <a:rPr lang="en-US" b="1" dirty="0" smtClean="0"/>
              <a:t>develops? </a:t>
            </a:r>
            <a:endParaRPr lang="en-US" dirty="0"/>
          </a:p>
          <a:p>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2">
      <a:dk1>
        <a:sysClr val="windowText" lastClr="000000"/>
      </a:dk1>
      <a:lt1>
        <a:sysClr val="window" lastClr="FFFFFF"/>
      </a:lt1>
      <a:dk2>
        <a:srgbClr val="FF3333"/>
      </a:dk2>
      <a:lt2>
        <a:srgbClr val="F4E7ED"/>
      </a:lt2>
      <a:accent1>
        <a:srgbClr val="FF0000"/>
      </a:accent1>
      <a:accent2>
        <a:srgbClr val="FF6566"/>
      </a:accent2>
      <a:accent3>
        <a:srgbClr val="DE6C36"/>
      </a:accent3>
      <a:accent4>
        <a:srgbClr val="F9B639"/>
      </a:accent4>
      <a:accent5>
        <a:srgbClr val="BF0000"/>
      </a:accent5>
      <a:accent6>
        <a:srgbClr val="FA8D3D"/>
      </a:accent6>
      <a:hlink>
        <a:srgbClr val="FFDE66"/>
      </a:hlink>
      <a:folHlink>
        <a:srgbClr val="FF9999"/>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2681</TotalTime>
  <Words>456</Words>
  <Application>Microsoft Office PowerPoint</Application>
  <PresentationFormat>On-screen Show (4:3)</PresentationFormat>
  <Paragraphs>75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Preparing for The Road</vt:lpstr>
      <vt:lpstr>Terms</vt:lpstr>
      <vt:lpstr>Nuclear Power</vt:lpstr>
      <vt:lpstr>Mushroom Cloud</vt:lpstr>
      <vt:lpstr>Bombing of Japan</vt:lpstr>
      <vt:lpstr>Victims of nuclear bombing</vt:lpstr>
      <vt:lpstr>You Tube Fun!</vt:lpstr>
      <vt:lpstr>The Road By Cormac McCarthy</vt:lpstr>
      <vt:lpstr>Essential Questions</vt:lpstr>
      <vt:lpstr>Post-Apocalyptic Fiction </vt:lpstr>
      <vt:lpstr>Brainstorm</vt:lpstr>
      <vt:lpstr>Possible Themes to Look For While we Read</vt:lpstr>
      <vt:lpstr>Important Literary devices</vt:lpstr>
      <vt:lpstr>Author’s Style</vt:lpstr>
      <vt:lpstr>The Hero’s journey</vt:lpstr>
      <vt:lpstr>It’s time to start Reading</vt:lpstr>
    </vt:vector>
  </TitlesOfParts>
  <Company>University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By Cormac McCarthy</dc:title>
  <dc:creator>Christopher</dc:creator>
  <cp:lastModifiedBy>Root, Daniel</cp:lastModifiedBy>
  <cp:revision>71</cp:revision>
  <dcterms:created xsi:type="dcterms:W3CDTF">2011-12-19T19:54:38Z</dcterms:created>
  <dcterms:modified xsi:type="dcterms:W3CDTF">2016-04-12T13:18:02Z</dcterms:modified>
</cp:coreProperties>
</file>