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3667" autoAdjust="0"/>
  </p:normalViewPr>
  <p:slideViewPr>
    <p:cSldViewPr>
      <p:cViewPr varScale="1">
        <p:scale>
          <a:sx n="86" d="100"/>
          <a:sy n="86" d="100"/>
        </p:scale>
        <p:origin x="9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213EE-63B3-4934-9C26-56C67FD1A5F0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99F05-1E40-4DC1-9CF6-6FA9C03E0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6152E-82A5-4A4D-AE81-0E313A5AD609}" type="slidenum">
              <a:rPr lang="en-US"/>
              <a:pPr/>
              <a:t>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8498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FE15A-9E49-475C-8DD4-66ABD831407E}" type="slidenum">
              <a:rPr lang="en-US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4645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BB365-1705-42A0-A936-923786A358BA}" type="slidenum">
              <a:rPr lang="en-US"/>
              <a:pPr/>
              <a:t>14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8002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47E4A-EB04-4B43-AE50-46B44063076B}" type="slidenum">
              <a:rPr lang="en-US"/>
              <a:pPr/>
              <a:t>15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7857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19BE3B-6002-425B-8DAF-211F7E7D3C2D}" type="slidenum">
              <a:rPr lang="en-US"/>
              <a:pPr/>
              <a:t>16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3496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914FE-B1E9-4303-A23A-0EDF10E270D0}" type="slidenum">
              <a:rPr lang="en-US"/>
              <a:pPr/>
              <a:t>19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686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50477-1C22-4E1C-93F8-80F1D052B0ED}" type="slidenum">
              <a:rPr lang="en-US"/>
              <a:pPr/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09701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932E2-D77B-4EC8-A51D-4095C054FBFA}" type="slidenum">
              <a:rPr lang="en-US"/>
              <a:pPr/>
              <a:t>21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6867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C9B94-20D0-4FED-8D03-8291C9C8E4B2}" type="slidenum">
              <a:rPr lang="en-US"/>
              <a:pPr/>
              <a:t>23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0069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954533-3C11-4102-9882-5030C3A3FACC}" type="slidenum">
              <a:rPr lang="en-US"/>
              <a:pPr/>
              <a:t>24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8039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3BE67-21FA-4CF0-9AA6-10D3A6A2C566}" type="slidenum">
              <a:rPr lang="en-US"/>
              <a:pPr/>
              <a:t>25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04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60E18-68BF-4047-B071-1A45E4FADD44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2093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A7F8F-AA4B-4380-ABA3-1452AB720B8D}" type="slidenum">
              <a:rPr lang="en-US"/>
              <a:pPr/>
              <a:t>26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1485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3E4A9-934A-41A4-932A-92246A8A7461}" type="slidenum">
              <a:rPr lang="en-US"/>
              <a:pPr/>
              <a:t>6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0909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57ED5C-ECA2-4E34-ACA8-229548EA9B4E}" type="slidenum">
              <a:rPr lang="en-US"/>
              <a:pPr/>
              <a:t>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503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80CA7-24F5-4651-9533-3467702D9C9C}" type="slidenum">
              <a:rPr lang="en-US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6711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1EA78-5421-48A6-8AB5-A478B666AC1D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593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A3E81-9FD8-4329-AABD-94C9A80458E0}" type="slidenum">
              <a:rPr lang="en-US"/>
              <a:pPr/>
              <a:t>10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984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E3128-84DC-4726-8EF5-9FF05F407837}" type="slidenum">
              <a:rPr lang="en-US"/>
              <a:pPr/>
              <a:t>11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422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674DD-4FC9-4E48-8461-DE9A6758F949}" type="slidenum">
              <a:rPr lang="en-US"/>
              <a:pPr/>
              <a:t>12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808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E3BCB37-6FFF-4F1E-898A-C6B7BB61454B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3EFD326-9A17-423D-84CB-E813975D86B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7.xml"/><Relationship Id="rId4" Type="http://schemas.openxmlformats.org/officeDocument/2006/relationships/slide" Target="slide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4.xml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Poetry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528638" y="4238625"/>
            <a:ext cx="8081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Because it is “free” of metric rules, free verse sounds more like prose or everyday speech than formal poetry.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28638" y="1370013"/>
            <a:ext cx="8081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Free verse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poetry that does not have a regular meter or rhyme scheme.</a:t>
            </a:r>
            <a:endParaRPr lang="en-US" sz="2400" b="1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4700" y="1990725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9370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533400" y="2403475"/>
            <a:ext cx="7767638" cy="1604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Never, in all your career of worrying, did you imagine</a:t>
            </a:r>
          </a:p>
          <a:p>
            <a:r>
              <a:rPr lang="en-US" dirty="0">
                <a:solidFill>
                  <a:srgbClr val="003300"/>
                </a:solidFill>
              </a:rPr>
              <a:t>what worries could occur concerning the flying cat.</a:t>
            </a:r>
          </a:p>
          <a:p>
            <a:r>
              <a:rPr lang="en-US" dirty="0">
                <a:solidFill>
                  <a:srgbClr val="003300"/>
                </a:solidFill>
              </a:rPr>
              <a:t>You are traveling to a distant city.</a:t>
            </a:r>
          </a:p>
          <a:p>
            <a:r>
              <a:rPr lang="en-US" dirty="0">
                <a:solidFill>
                  <a:srgbClr val="003300"/>
                </a:solidFill>
              </a:rPr>
              <a:t>The cat must travel in a small box with holes.</a:t>
            </a:r>
          </a:p>
          <a:p>
            <a:pPr algn="r">
              <a:spcBef>
                <a:spcPct val="20000"/>
              </a:spcBef>
            </a:pPr>
            <a:r>
              <a:rPr lang="en-US" sz="1600" dirty="0">
                <a:solidFill>
                  <a:srgbClr val="003300"/>
                </a:solidFill>
              </a:rPr>
              <a:t>—from “The Flying Cat” by Naomi </a:t>
            </a:r>
            <a:r>
              <a:rPr lang="en-US" sz="1600" dirty="0" err="1">
                <a:solidFill>
                  <a:srgbClr val="003300"/>
                </a:solidFill>
              </a:rPr>
              <a:t>Shihab</a:t>
            </a:r>
            <a:r>
              <a:rPr lang="en-US" sz="1600" dirty="0">
                <a:solidFill>
                  <a:srgbClr val="003300"/>
                </a:solidFill>
              </a:rPr>
              <a:t> Nye</a:t>
            </a: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528638" y="5649913"/>
            <a:ext cx="1749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99"/>
                </a:solidFill>
                <a:hlinkClick r:id="rId4" action="ppaction://hlinksldjump"/>
              </a:rPr>
              <a:t>The Imagists</a:t>
            </a:r>
            <a:endParaRPr lang="en-US" sz="1800">
              <a:solidFill>
                <a:srgbClr val="FFFF99"/>
              </a:solidFill>
            </a:endParaRPr>
          </a:p>
        </p:txBody>
      </p: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6391275" y="561975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[End of Section]</a:t>
            </a:r>
          </a:p>
        </p:txBody>
      </p:sp>
      <p:sp>
        <p:nvSpPr>
          <p:cNvPr id="16393" name="Rectangle 14"/>
          <p:cNvSpPr>
            <a:spLocks noGrp="1" noChangeArrowheads="1"/>
          </p:cNvSpPr>
          <p:nvPr>
            <p:ph type="title"/>
          </p:nvPr>
        </p:nvSpPr>
        <p:spPr>
          <a:xfrm>
            <a:off x="2514600" y="685800"/>
            <a:ext cx="4114800" cy="381000"/>
          </a:xfrm>
        </p:spPr>
        <p:txBody>
          <a:bodyPr/>
          <a:lstStyle/>
          <a:p>
            <a:pPr eaLnBrk="1" hangingPunct="1"/>
            <a:r>
              <a:rPr lang="en-US" smtClean="0"/>
              <a:t>Free Verse</a:t>
            </a:r>
          </a:p>
        </p:txBody>
      </p:sp>
      <p:sp>
        <p:nvSpPr>
          <p:cNvPr id="16394" name="AutoShape 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35" grpId="0" animBg="1"/>
      <p:bldP spid="129036" grpId="0"/>
      <p:bldP spid="1290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28638" y="13700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Rhyme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the repetition of the accented vowel sound and all subsequent sounds in a word.</a:t>
            </a:r>
          </a:p>
        </p:txBody>
      </p:sp>
      <p:pic>
        <p:nvPicPr>
          <p:cNvPr id="1741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2688" y="1990725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533400" y="3030538"/>
            <a:ext cx="8077200" cy="16779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A slumber did my spirit seal; </a:t>
            </a:r>
          </a:p>
          <a:p>
            <a:r>
              <a:rPr lang="en-US" dirty="0">
                <a:solidFill>
                  <a:srgbClr val="003300"/>
                </a:solidFill>
              </a:rPr>
              <a:t>I had no human fears: </a:t>
            </a:r>
          </a:p>
          <a:p>
            <a:r>
              <a:rPr lang="en-US" dirty="0">
                <a:solidFill>
                  <a:srgbClr val="003300"/>
                </a:solidFill>
              </a:rPr>
              <a:t>She seemed a thing that could not feel </a:t>
            </a:r>
          </a:p>
          <a:p>
            <a:r>
              <a:rPr lang="en-US" dirty="0">
                <a:solidFill>
                  <a:srgbClr val="003300"/>
                </a:solidFill>
              </a:rPr>
              <a:t>The touch of earthly years.</a:t>
            </a:r>
          </a:p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003300"/>
                </a:solidFill>
              </a:rPr>
              <a:t>from “A Slumber Did My Spirit Seal” by William Wordsworth</a:t>
            </a:r>
          </a:p>
        </p:txBody>
      </p:sp>
      <p:sp>
        <p:nvSpPr>
          <p:cNvPr id="17413" name="Rectangle 36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4114800" cy="396240"/>
          </a:xfrm>
        </p:spPr>
        <p:txBody>
          <a:bodyPr/>
          <a:lstStyle/>
          <a:p>
            <a:pPr eaLnBrk="1" hangingPunct="1"/>
            <a:r>
              <a:rPr lang="en-US" smtClean="0"/>
              <a:t>Rhyme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667000" y="3352800"/>
            <a:ext cx="1371601" cy="609600"/>
            <a:chOff x="2308" y="2237"/>
            <a:chExt cx="1227" cy="384"/>
          </a:xfrm>
        </p:grpSpPr>
        <p:sp>
          <p:nvSpPr>
            <p:cNvPr id="17421" name="Line 19"/>
            <p:cNvSpPr>
              <a:spLocks noChangeShapeType="1"/>
            </p:cNvSpPr>
            <p:nvPr/>
          </p:nvSpPr>
          <p:spPr bwMode="auto">
            <a:xfrm>
              <a:off x="2308" y="2237"/>
              <a:ext cx="345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20"/>
            <p:cNvSpPr>
              <a:spLocks noChangeShapeType="1"/>
            </p:cNvSpPr>
            <p:nvPr/>
          </p:nvSpPr>
          <p:spPr bwMode="auto">
            <a:xfrm>
              <a:off x="3218" y="2621"/>
              <a:ext cx="317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057401" y="3657600"/>
            <a:ext cx="1143000" cy="533400"/>
            <a:chOff x="1733" y="2429"/>
            <a:chExt cx="778" cy="407"/>
          </a:xfrm>
        </p:grpSpPr>
        <p:sp>
          <p:nvSpPr>
            <p:cNvPr id="17419" name="Line 21"/>
            <p:cNvSpPr>
              <a:spLocks noChangeShapeType="1"/>
            </p:cNvSpPr>
            <p:nvPr/>
          </p:nvSpPr>
          <p:spPr bwMode="auto">
            <a:xfrm>
              <a:off x="1733" y="2429"/>
              <a:ext cx="403" cy="0"/>
            </a:xfrm>
            <a:prstGeom prst="line">
              <a:avLst/>
            </a:prstGeom>
            <a:noFill/>
            <a:ln w="28575">
              <a:solidFill>
                <a:srgbClr val="33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22"/>
            <p:cNvSpPr>
              <a:spLocks noChangeShapeType="1"/>
            </p:cNvSpPr>
            <p:nvPr/>
          </p:nvSpPr>
          <p:spPr bwMode="auto">
            <a:xfrm>
              <a:off x="2062" y="2836"/>
              <a:ext cx="449" cy="0"/>
            </a:xfrm>
            <a:prstGeom prst="line">
              <a:avLst/>
            </a:prstGeom>
            <a:noFill/>
            <a:ln w="28575">
              <a:solidFill>
                <a:srgbClr val="33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4726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7475" y="2522538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725" name="Text Box 37"/>
          <p:cNvSpPr txBox="1">
            <a:spLocks noChangeArrowheads="1"/>
          </p:cNvSpPr>
          <p:nvPr/>
        </p:nvSpPr>
        <p:spPr bwMode="auto">
          <a:xfrm>
            <a:off x="528638" y="2278063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    Listen to this excerpt. What words rhyme?</a:t>
            </a:r>
          </a:p>
        </p:txBody>
      </p:sp>
      <p:pic>
        <p:nvPicPr>
          <p:cNvPr id="114732" name="Picture 4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N10.PRES.11A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4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033" fill="hold"/>
                                        <p:tgtEl>
                                          <p:spTgt spid="1147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732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732"/>
                </p:tgtEl>
              </p:cMediaNode>
            </p:audio>
          </p:childTnLst>
        </p:cTn>
      </p:par>
    </p:tnLst>
    <p:bldLst>
      <p:bldP spid="114706" grpId="0" animBg="1"/>
      <p:bldP spid="1147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28638" y="1370013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The chiming sounds of rhyme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350" y="1633538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528638" y="1922463"/>
            <a:ext cx="40560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punctuate the poem’s rhythm</a:t>
            </a:r>
          </a:p>
        </p:txBody>
      </p:sp>
      <p:pic>
        <p:nvPicPr>
          <p:cNvPr id="21095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2524125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528638" y="2836863"/>
            <a:ext cx="40560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give the poem structure</a:t>
            </a: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528638" y="3754438"/>
            <a:ext cx="4038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make the poem easier to remember</a:t>
            </a:r>
          </a:p>
        </p:txBody>
      </p:sp>
      <p:pic>
        <p:nvPicPr>
          <p:cNvPr id="21095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350" y="3417888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71" name="Picture 27" descr="84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7863" y="2089150"/>
            <a:ext cx="28527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969" name="Picture 25" descr="HIM002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10150" y="3708400"/>
            <a:ext cx="2838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28"/>
          <p:cNvSpPr>
            <a:spLocks noGrp="1" noChangeArrowheads="1"/>
          </p:cNvSpPr>
          <p:nvPr>
            <p:ph type="title"/>
          </p:nvPr>
        </p:nvSpPr>
        <p:spPr>
          <a:xfrm>
            <a:off x="2514600" y="762000"/>
            <a:ext cx="4114800" cy="381000"/>
          </a:xfrm>
        </p:spPr>
        <p:txBody>
          <a:bodyPr/>
          <a:lstStyle/>
          <a:p>
            <a:pPr eaLnBrk="1" hangingPunct="1"/>
            <a:r>
              <a:rPr lang="en-US" smtClean="0"/>
              <a:t>Rhyme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/>
      <p:bldP spid="210956" grpId="0"/>
      <p:bldP spid="2109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8"/>
          <p:cNvSpPr txBox="1">
            <a:spLocks noChangeArrowheads="1"/>
          </p:cNvSpPr>
          <p:nvPr/>
        </p:nvSpPr>
        <p:spPr bwMode="auto">
          <a:xfrm>
            <a:off x="533400" y="1370013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End rhyme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rhyme that occurs at the ends of lines.</a:t>
            </a:r>
          </a:p>
        </p:txBody>
      </p:sp>
      <p:sp>
        <p:nvSpPr>
          <p:cNvPr id="117776" name="Text Box 1040"/>
          <p:cNvSpPr txBox="1">
            <a:spLocks noChangeArrowheads="1"/>
          </p:cNvSpPr>
          <p:nvPr/>
        </p:nvSpPr>
        <p:spPr bwMode="auto">
          <a:xfrm>
            <a:off x="533400" y="3798888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Internal </a:t>
            </a:r>
            <a:r>
              <a:rPr lang="en-US" sz="2400" b="1" dirty="0" smtClean="0">
                <a:solidFill>
                  <a:srgbClr val="FF0000"/>
                </a:solidFill>
              </a:rPr>
              <a:t>rhyme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is rhyme within a line.</a:t>
            </a:r>
            <a:endParaRPr lang="en-US" sz="2400" dirty="0"/>
          </a:p>
        </p:txBody>
      </p:sp>
      <p:pic>
        <p:nvPicPr>
          <p:cNvPr id="19460" name="Picture 10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9685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82" name="Picture 1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700" y="4035425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60"/>
          <p:cNvGrpSpPr>
            <a:grpSpLocks/>
          </p:cNvGrpSpPr>
          <p:nvPr/>
        </p:nvGrpSpPr>
        <p:grpSpPr bwMode="auto">
          <a:xfrm>
            <a:off x="533400" y="2225675"/>
            <a:ext cx="7767638" cy="1068388"/>
            <a:chOff x="336" y="1402"/>
            <a:chExt cx="4893" cy="673"/>
          </a:xfrm>
        </p:grpSpPr>
        <p:sp>
          <p:nvSpPr>
            <p:cNvPr id="19469" name="Text Box 1047"/>
            <p:cNvSpPr txBox="1">
              <a:spLocks noChangeArrowheads="1"/>
            </p:cNvSpPr>
            <p:nvPr/>
          </p:nvSpPr>
          <p:spPr bwMode="auto">
            <a:xfrm>
              <a:off x="336" y="1402"/>
              <a:ext cx="4893" cy="673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This knowledge, from an Angel's voice</a:t>
              </a:r>
            </a:p>
            <a:p>
              <a:r>
                <a:rPr lang="en-US" dirty="0">
                  <a:solidFill>
                    <a:srgbClr val="003300"/>
                  </a:solidFill>
                </a:rPr>
                <a:t>Proceeding, made the heart rejoice</a:t>
              </a:r>
            </a:p>
            <a:p>
              <a:pPr algn="r">
                <a:spcBef>
                  <a:spcPct val="50000"/>
                </a:spcBef>
              </a:pPr>
              <a:r>
                <a:rPr lang="en-US" sz="1600" dirty="0">
                  <a:solidFill>
                    <a:srgbClr val="003300"/>
                  </a:solidFill>
                </a:rPr>
                <a:t>—from “The Pilgrim’s Dream” by William Wordsworth</a:t>
              </a:r>
            </a:p>
          </p:txBody>
        </p:sp>
        <p:sp>
          <p:nvSpPr>
            <p:cNvPr id="19470" name="Line 1048"/>
            <p:cNvSpPr>
              <a:spLocks noChangeShapeType="1"/>
            </p:cNvSpPr>
            <p:nvPr/>
          </p:nvSpPr>
          <p:spPr bwMode="auto">
            <a:xfrm>
              <a:off x="2256" y="1584"/>
              <a:ext cx="403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1052"/>
            <p:cNvSpPr>
              <a:spLocks noChangeShapeType="1"/>
            </p:cNvSpPr>
            <p:nvPr/>
          </p:nvSpPr>
          <p:spPr bwMode="auto">
            <a:xfrm>
              <a:off x="1920" y="1776"/>
              <a:ext cx="518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61"/>
          <p:cNvGrpSpPr>
            <a:grpSpLocks/>
          </p:cNvGrpSpPr>
          <p:nvPr/>
        </p:nvGrpSpPr>
        <p:grpSpPr bwMode="auto">
          <a:xfrm>
            <a:off x="533400" y="4348163"/>
            <a:ext cx="7767638" cy="763587"/>
            <a:chOff x="336" y="2704"/>
            <a:chExt cx="4893" cy="481"/>
          </a:xfrm>
        </p:grpSpPr>
        <p:sp>
          <p:nvSpPr>
            <p:cNvPr id="19466" name="Text Box 1053"/>
            <p:cNvSpPr txBox="1">
              <a:spLocks noChangeArrowheads="1"/>
            </p:cNvSpPr>
            <p:nvPr/>
          </p:nvSpPr>
          <p:spPr bwMode="auto">
            <a:xfrm>
              <a:off x="336" y="2704"/>
              <a:ext cx="4893" cy="48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003300"/>
                  </a:solidFill>
                </a:rPr>
                <a:t>The sails at noon left off their tune,</a:t>
              </a:r>
            </a:p>
            <a:p>
              <a:pPr algn="r">
                <a:spcBef>
                  <a:spcPct val="50000"/>
                </a:spcBef>
              </a:pPr>
              <a:r>
                <a:rPr lang="en-US" sz="1600" dirty="0">
                  <a:solidFill>
                    <a:srgbClr val="003300"/>
                  </a:solidFill>
                </a:rPr>
                <a:t>—from “The Rime of the Ancient Mariner” by Samuel Taylor Coleridge</a:t>
              </a:r>
            </a:p>
          </p:txBody>
        </p:sp>
        <p:sp>
          <p:nvSpPr>
            <p:cNvPr id="19467" name="Line 1054"/>
            <p:cNvSpPr>
              <a:spLocks noChangeShapeType="1"/>
            </p:cNvSpPr>
            <p:nvPr/>
          </p:nvSpPr>
          <p:spPr bwMode="auto">
            <a:xfrm>
              <a:off x="1008" y="2941"/>
              <a:ext cx="403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055"/>
            <p:cNvSpPr>
              <a:spLocks noChangeShapeType="1"/>
            </p:cNvSpPr>
            <p:nvPr/>
          </p:nvSpPr>
          <p:spPr bwMode="auto">
            <a:xfrm>
              <a:off x="2064" y="2941"/>
              <a:ext cx="374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7794" name="Picture 10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2800" y="3146425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1059"/>
          <p:cNvSpPr>
            <a:spLocks noGrp="1" noChangeArrowheads="1"/>
          </p:cNvSpPr>
          <p:nvPr>
            <p:ph type="title"/>
          </p:nvPr>
        </p:nvSpPr>
        <p:spPr>
          <a:xfrm>
            <a:off x="2514600" y="838200"/>
            <a:ext cx="4114800" cy="472440"/>
          </a:xfrm>
        </p:spPr>
        <p:txBody>
          <a:bodyPr/>
          <a:lstStyle/>
          <a:p>
            <a:pPr eaLnBrk="1" hangingPunct="1"/>
            <a:r>
              <a:rPr lang="en-US" smtClean="0"/>
              <a:t>Rhyme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528638" y="1920875"/>
            <a:ext cx="4297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lvl="1" indent="-347663">
              <a:spcBef>
                <a:spcPct val="50000"/>
              </a:spcBef>
              <a:buFontTx/>
              <a:buChar char="•"/>
            </a:pPr>
            <a:r>
              <a:rPr lang="en-US" sz="2400" dirty="0"/>
              <a:t>In an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exact rhyme</a:t>
            </a:r>
            <a:r>
              <a:rPr lang="en-US" sz="2400" b="1" dirty="0"/>
              <a:t>, </a:t>
            </a:r>
            <a:r>
              <a:rPr lang="en-US" sz="2400" dirty="0"/>
              <a:t>the words rhyme perfectly.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766763" y="3603625"/>
            <a:ext cx="3576637" cy="124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1">
                <a:solidFill>
                  <a:srgbClr val="003300"/>
                </a:solidFill>
              </a:rPr>
              <a:t>heart—start</a:t>
            </a:r>
          </a:p>
          <a:p>
            <a:r>
              <a:rPr lang="en-US" sz="2400" i="1">
                <a:solidFill>
                  <a:srgbClr val="003300"/>
                </a:solidFill>
              </a:rPr>
              <a:t>flicker—thicker</a:t>
            </a:r>
          </a:p>
          <a:p>
            <a:r>
              <a:rPr lang="en-US" sz="2400" i="1">
                <a:solidFill>
                  <a:srgbClr val="003300"/>
                </a:solidFill>
              </a:rPr>
              <a:t>ordering—bordering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4584700" y="1919288"/>
            <a:ext cx="4025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1963" lvl="1" indent="-347663">
              <a:spcBef>
                <a:spcPct val="50000"/>
              </a:spcBef>
              <a:buFontTx/>
              <a:buChar char="•"/>
            </a:pPr>
            <a:r>
              <a:rPr lang="en-US" sz="2400" dirty="0"/>
              <a:t>In an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approximate rhyme</a:t>
            </a:r>
            <a:r>
              <a:rPr lang="en-US" sz="2400" b="1" dirty="0"/>
              <a:t>, </a:t>
            </a:r>
            <a:r>
              <a:rPr lang="en-US" sz="2400" dirty="0"/>
              <a:t>the sounds are similar but not exactly the same.</a:t>
            </a:r>
          </a:p>
        </p:txBody>
      </p:sp>
      <p:sp>
        <p:nvSpPr>
          <p:cNvPr id="208902" name="Rectangle 6"/>
          <p:cNvSpPr>
            <a:spLocks noChangeArrowheads="1"/>
          </p:cNvSpPr>
          <p:nvPr/>
        </p:nvSpPr>
        <p:spPr bwMode="auto">
          <a:xfrm>
            <a:off x="4826000" y="3600450"/>
            <a:ext cx="3573463" cy="124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i="1">
                <a:solidFill>
                  <a:srgbClr val="003300"/>
                </a:solidFill>
              </a:rPr>
              <a:t>light—late</a:t>
            </a:r>
          </a:p>
          <a:p>
            <a:r>
              <a:rPr lang="en-US" sz="2400" i="1">
                <a:solidFill>
                  <a:srgbClr val="003300"/>
                </a:solidFill>
              </a:rPr>
              <a:t>whisper—winter</a:t>
            </a:r>
          </a:p>
          <a:p>
            <a:r>
              <a:rPr lang="en-US" sz="2400" i="1">
                <a:solidFill>
                  <a:srgbClr val="003300"/>
                </a:solidFill>
              </a:rPr>
              <a:t>bays—waves</a:t>
            </a:r>
          </a:p>
        </p:txBody>
      </p:sp>
      <p:pic>
        <p:nvPicPr>
          <p:cNvPr id="2089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800" y="2887663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4741863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6713" y="3259138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1"/>
          <p:cNvSpPr txBox="1">
            <a:spLocks noChangeArrowheads="1"/>
          </p:cNvSpPr>
          <p:nvPr/>
        </p:nvSpPr>
        <p:spPr bwMode="auto">
          <a:xfrm>
            <a:off x="528638" y="1370013"/>
            <a:ext cx="808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Rhymes may be </a:t>
            </a:r>
            <a:r>
              <a:rPr lang="en-US" sz="2400" b="1" dirty="0">
                <a:solidFill>
                  <a:srgbClr val="FF0000"/>
                </a:solidFill>
              </a:rPr>
              <a:t>exact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approximate.</a:t>
            </a:r>
          </a:p>
        </p:txBody>
      </p: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113" y="1576388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4"/>
          <p:cNvSpPr>
            <a:spLocks noGrp="1" noChangeArrowheads="1"/>
          </p:cNvSpPr>
          <p:nvPr>
            <p:ph type="title"/>
          </p:nvPr>
        </p:nvSpPr>
        <p:spPr>
          <a:xfrm>
            <a:off x="2514600" y="762000"/>
            <a:ext cx="4114800" cy="381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Rhyme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  <p:bldP spid="208900" grpId="0" animBg="1"/>
      <p:bldP spid="208901" grpId="0"/>
      <p:bldP spid="2089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74" name="Text Box 30"/>
          <p:cNvSpPr txBox="1">
            <a:spLocks noChangeArrowheads="1"/>
          </p:cNvSpPr>
          <p:nvPr/>
        </p:nvSpPr>
        <p:spPr bwMode="auto">
          <a:xfrm>
            <a:off x="528638" y="2278063"/>
            <a:ext cx="8310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     Listen to this excerpt. What consonant sound is repeated?</a:t>
            </a:r>
          </a:p>
        </p:txBody>
      </p:sp>
      <p:pic>
        <p:nvPicPr>
          <p:cNvPr id="24579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1125" y="1928813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18"/>
          <p:cNvSpPr txBox="1">
            <a:spLocks noChangeArrowheads="1"/>
          </p:cNvSpPr>
          <p:nvPr/>
        </p:nvSpPr>
        <p:spPr bwMode="auto">
          <a:xfrm>
            <a:off x="528638" y="13700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Alliteration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r>
              <a:rPr lang="en-US" sz="2400" dirty="0"/>
              <a:t>is the repetition of consonant sounds in words that appear close together.</a:t>
            </a: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528638" y="5649913"/>
            <a:ext cx="3000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FF99"/>
                </a:solidFill>
                <a:hlinkClick r:id="rId4" action="ppaction://hlinksldjump"/>
              </a:rPr>
              <a:t>More about alliteration</a:t>
            </a:r>
            <a:endParaRPr lang="en-US" sz="1800">
              <a:solidFill>
                <a:srgbClr val="FFFF99"/>
              </a:solidFill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528638" y="3278188"/>
            <a:ext cx="8077200" cy="18256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A long, long yellow on the lawn,</a:t>
            </a:r>
          </a:p>
          <a:p>
            <a:pPr marL="342900" indent="-342900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A hubbub as of feet;  </a:t>
            </a:r>
          </a:p>
          <a:p>
            <a:pPr marL="342900" indent="-342900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Not audible, as ours to us,  </a:t>
            </a:r>
          </a:p>
          <a:p>
            <a:pPr marL="342900" indent="-342900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But dapperer, more sweet;</a:t>
            </a:r>
          </a:p>
          <a:p>
            <a:pPr marL="342900" indent="-342900" algn="r">
              <a:lnSpc>
                <a:spcPct val="115000"/>
              </a:lnSpc>
              <a:spcBef>
                <a:spcPct val="20000"/>
              </a:spcBef>
            </a:pPr>
            <a:r>
              <a:rPr lang="en-US" sz="1600">
                <a:solidFill>
                  <a:srgbClr val="003300"/>
                </a:solidFill>
              </a:rPr>
              <a:t>from “A long, long yellow on the lawn” by Emily Dickinson</a:t>
            </a:r>
          </a:p>
        </p:txBody>
      </p:sp>
      <p:sp>
        <p:nvSpPr>
          <p:cNvPr id="24583" name="Rectangle 29"/>
          <p:cNvSpPr>
            <a:spLocks noGrp="1" noChangeArrowheads="1"/>
          </p:cNvSpPr>
          <p:nvPr>
            <p:ph type="title"/>
          </p:nvPr>
        </p:nvSpPr>
        <p:spPr>
          <a:xfrm>
            <a:off x="2438400" y="838200"/>
            <a:ext cx="4114800" cy="396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Alliteration and Onomatopoeia</a:t>
            </a:r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>
            <a:off x="844550" y="3656013"/>
            <a:ext cx="136525" cy="0"/>
          </a:xfrm>
          <a:prstGeom prst="line">
            <a:avLst/>
          </a:prstGeom>
          <a:noFill/>
          <a:ln w="28575">
            <a:solidFill>
              <a:srgbClr val="66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8" name="Line 34"/>
          <p:cNvSpPr>
            <a:spLocks noChangeShapeType="1"/>
          </p:cNvSpPr>
          <p:nvPr/>
        </p:nvSpPr>
        <p:spPr bwMode="auto">
          <a:xfrm>
            <a:off x="1371600" y="3657600"/>
            <a:ext cx="136525" cy="0"/>
          </a:xfrm>
          <a:prstGeom prst="line">
            <a:avLst/>
          </a:prstGeom>
          <a:noFill/>
          <a:ln w="28575">
            <a:solidFill>
              <a:srgbClr val="66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79" name="Line 35"/>
          <p:cNvSpPr>
            <a:spLocks noChangeShapeType="1"/>
          </p:cNvSpPr>
          <p:nvPr/>
        </p:nvSpPr>
        <p:spPr bwMode="auto">
          <a:xfrm flipH="1">
            <a:off x="3048000" y="3581400"/>
            <a:ext cx="260351" cy="1588"/>
          </a:xfrm>
          <a:prstGeom prst="line">
            <a:avLst/>
          </a:prstGeom>
          <a:noFill/>
          <a:ln w="28575">
            <a:solidFill>
              <a:srgbClr val="66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416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1713" y="2894013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AutoShape 3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6019800"/>
            <a:ext cx="6858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74" grpId="0"/>
      <p:bldP spid="134164" grpId="0"/>
      <p:bldP spid="134165" grpId="0" animBg="1"/>
      <p:bldP spid="134177" grpId="0" animBg="1"/>
      <p:bldP spid="134178" grpId="0" animBg="1"/>
      <p:bldP spid="13417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3400" y="13700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Onomatopoeia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the use of words that sound like what they mean.</a:t>
            </a:r>
            <a:endParaRPr lang="en-US" sz="2400" b="1" dirty="0"/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5888" y="1979613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533400" y="3421063"/>
            <a:ext cx="8062913" cy="9953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>
                <a:solidFill>
                  <a:srgbClr val="003300"/>
                </a:solidFill>
              </a:rPr>
              <a:t>Here the water went down, the icebergs slid with gravel, the gaps and the valleys hissed</a:t>
            </a:r>
            <a:endParaRPr lang="en-US" sz="1600">
              <a:solidFill>
                <a:srgbClr val="003300"/>
              </a:solidFill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en-US" sz="1600">
                <a:solidFill>
                  <a:srgbClr val="003300"/>
                </a:solidFill>
              </a:rPr>
              <a:t>from “Prairie” by Carl Sandburg</a:t>
            </a:r>
          </a:p>
        </p:txBody>
      </p:sp>
      <p:sp>
        <p:nvSpPr>
          <p:cNvPr id="26630" name="Rectangle 17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4114800" cy="701040"/>
          </a:xfrm>
        </p:spPr>
        <p:txBody>
          <a:bodyPr/>
          <a:lstStyle/>
          <a:p>
            <a:pPr eaLnBrk="1" hangingPunct="1"/>
            <a:r>
              <a:rPr lang="en-US" smtClean="0"/>
              <a:t>Alliteration and Onomatopoeia</a:t>
            </a:r>
          </a:p>
        </p:txBody>
      </p:sp>
      <p:sp>
        <p:nvSpPr>
          <p:cNvPr id="213008" name="Line 16"/>
          <p:cNvSpPr>
            <a:spLocks noChangeShapeType="1"/>
          </p:cNvSpPr>
          <p:nvPr/>
        </p:nvSpPr>
        <p:spPr bwMode="auto">
          <a:xfrm>
            <a:off x="3686175" y="4094163"/>
            <a:ext cx="822325" cy="0"/>
          </a:xfrm>
          <a:prstGeom prst="line">
            <a:avLst/>
          </a:prstGeom>
          <a:noFill/>
          <a:ln w="28575">
            <a:solidFill>
              <a:srgbClr val="66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301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4088" y="2894013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3013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N10.PRES.13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0"/>
            <a:ext cx="484188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296" fill="hold"/>
                                        <p:tgtEl>
                                          <p:spTgt spid="2130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13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3013"/>
                </p:tgtEl>
              </p:cMediaNode>
            </p:audio>
          </p:childTnLst>
        </p:cTn>
      </p:par>
    </p:tnLst>
    <p:bldLst>
      <p:bldP spid="213007" grpId="0" animBg="1"/>
      <p:bldP spid="2130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33400" y="13700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Figurative language </a:t>
            </a:r>
            <a:r>
              <a:rPr lang="en-US" sz="2400" dirty="0"/>
              <a:t>is language based on some sort of </a:t>
            </a:r>
            <a:r>
              <a:rPr lang="en-US" sz="2400" b="1" dirty="0"/>
              <a:t>comparison</a:t>
            </a:r>
            <a:r>
              <a:rPr lang="en-US" sz="2400" dirty="0"/>
              <a:t> that is not literally true.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275" y="1973263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4219575" y="4043363"/>
            <a:ext cx="682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FF99"/>
                </a:solidFill>
              </a:rPr>
              <a:t>=</a:t>
            </a: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523875" y="2439989"/>
            <a:ext cx="8081963" cy="3693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Suzie’s endless gossiping droned in our ears like the buzzing of a bee.</a:t>
            </a:r>
            <a:endParaRPr lang="en-US" sz="1600" dirty="0">
              <a:solidFill>
                <a:srgbClr val="003300"/>
              </a:solidFill>
            </a:endParaRP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4114800" cy="457200"/>
          </a:xfrm>
        </p:spPr>
        <p:txBody>
          <a:bodyPr/>
          <a:lstStyle/>
          <a:p>
            <a:pPr eaLnBrk="1" hangingPunct="1"/>
            <a:r>
              <a:rPr lang="en-US" smtClean="0"/>
              <a:t>What Is Figurative Language?</a:t>
            </a:r>
          </a:p>
        </p:txBody>
      </p:sp>
      <p:pic>
        <p:nvPicPr>
          <p:cNvPr id="293895" name="Picture 7" descr="c07ele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3729038"/>
            <a:ext cx="25431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3896" name="Picture 8" descr="c07ele1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729038"/>
            <a:ext cx="25431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3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3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/>
      <p:bldP spid="2938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533400" y="1370013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Figurative language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2700" y="1627188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523875" y="1916113"/>
            <a:ext cx="8097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is a natural part of everyday speech</a:t>
            </a:r>
          </a:p>
        </p:txBody>
      </p:sp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5925" y="2155825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523875" y="2470150"/>
            <a:ext cx="80978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is the most important means of imaginative expression in poetry</a:t>
            </a:r>
          </a:p>
        </p:txBody>
      </p:sp>
      <p:sp>
        <p:nvSpPr>
          <p:cNvPr id="294919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80978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makes us see ordinary objects in a new way</a:t>
            </a:r>
          </a:p>
        </p:txBody>
      </p:sp>
      <p:sp>
        <p:nvSpPr>
          <p:cNvPr id="294920" name="Text Box 8"/>
          <p:cNvSpPr txBox="1">
            <a:spLocks noChangeArrowheads="1"/>
          </p:cNvSpPr>
          <p:nvPr/>
        </p:nvSpPr>
        <p:spPr bwMode="auto">
          <a:xfrm>
            <a:off x="523875" y="4319588"/>
            <a:ext cx="8097838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3300"/>
                </a:solidFill>
              </a:rPr>
              <a:t>Snowed in for three days, the children were restless animals pacing the cage of our house.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4114800" cy="457200"/>
          </a:xfrm>
        </p:spPr>
        <p:txBody>
          <a:bodyPr/>
          <a:lstStyle/>
          <a:p>
            <a:pPr eaLnBrk="1" hangingPunct="1"/>
            <a:r>
              <a:rPr lang="en-US" smtClean="0"/>
              <a:t>What Is Figurative Language?</a:t>
            </a:r>
          </a:p>
        </p:txBody>
      </p:sp>
      <p:pic>
        <p:nvPicPr>
          <p:cNvPr id="2949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850" y="3078163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23" name="Text Box 11"/>
          <p:cNvSpPr txBox="1">
            <a:spLocks noChangeArrowheads="1"/>
          </p:cNvSpPr>
          <p:nvPr/>
        </p:nvSpPr>
        <p:spPr bwMode="auto">
          <a:xfrm>
            <a:off x="6391275" y="561975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[End of Section]</a:t>
            </a:r>
          </a:p>
        </p:txBody>
      </p:sp>
      <p:pic>
        <p:nvPicPr>
          <p:cNvPr id="29492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1163" y="3643313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4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4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/>
      <p:bldP spid="294918" grpId="0"/>
      <p:bldP spid="294919" grpId="0"/>
      <p:bldP spid="294920" grpId="0" animBg="1"/>
      <p:bldP spid="2949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4562475" y="3186113"/>
            <a:ext cx="4059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metaphor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3400" y="13700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A </a:t>
            </a:r>
            <a:r>
              <a:rPr lang="en-US" sz="2400" b="1" dirty="0"/>
              <a:t>figure of speech</a:t>
            </a:r>
            <a:r>
              <a:rPr lang="en-US" sz="2400" dirty="0"/>
              <a:t> compares one thing to another, seemingly unlike thing. Three common figures of speech are</a:t>
            </a:r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6900" y="3395663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113" y="2854325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4562475" y="2643188"/>
            <a:ext cx="4059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simile</a:t>
            </a:r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4562475" y="3736975"/>
            <a:ext cx="40592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personification</a:t>
            </a: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4950" y="2324100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9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4114800" cy="533400"/>
          </a:xfrm>
        </p:spPr>
        <p:txBody>
          <a:bodyPr/>
          <a:lstStyle/>
          <a:p>
            <a:pPr eaLnBrk="1" hangingPunct="1"/>
            <a:r>
              <a:rPr lang="en-US" smtClean="0"/>
              <a:t>Figures of Speech</a:t>
            </a:r>
          </a:p>
        </p:txBody>
      </p:sp>
      <p:pic>
        <p:nvPicPr>
          <p:cNvPr id="31754" name="Picture 10" descr="1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3187700"/>
            <a:ext cx="3429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660400" y="2754313"/>
            <a:ext cx="2894013" cy="10064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3300"/>
                </a:solidFill>
              </a:rPr>
              <a:t>leaves twirled </a:t>
            </a:r>
            <a:r>
              <a:rPr lang="en-US" b="1" i="1">
                <a:solidFill>
                  <a:srgbClr val="003300"/>
                </a:solidFill>
              </a:rPr>
              <a:t>like</a:t>
            </a:r>
            <a:r>
              <a:rPr lang="en-US" i="1">
                <a:solidFill>
                  <a:srgbClr val="003300"/>
                </a:solidFill>
              </a:rPr>
              <a:t> dancers on the water</a:t>
            </a:r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3305175" y="4476750"/>
            <a:ext cx="3424238" cy="7016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3300"/>
                </a:solidFill>
              </a:rPr>
              <a:t>the leaves </a:t>
            </a:r>
            <a:r>
              <a:rPr lang="en-US" b="1" i="1">
                <a:solidFill>
                  <a:srgbClr val="003300"/>
                </a:solidFill>
              </a:rPr>
              <a:t>were</a:t>
            </a:r>
            <a:r>
              <a:rPr lang="en-US" i="1">
                <a:solidFill>
                  <a:srgbClr val="003300"/>
                </a:solidFill>
              </a:rPr>
              <a:t> dancers twirling down the stream</a:t>
            </a:r>
            <a:r>
              <a:rPr lang="en-US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295949" name="Text Box 13"/>
          <p:cNvSpPr txBox="1">
            <a:spLocks noChangeArrowheads="1"/>
          </p:cNvSpPr>
          <p:nvPr/>
        </p:nvSpPr>
        <p:spPr bwMode="auto">
          <a:xfrm>
            <a:off x="523875" y="5427663"/>
            <a:ext cx="3905250" cy="39687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003300"/>
                </a:solidFill>
              </a:rPr>
              <a:t>leaves danced on the water</a:t>
            </a:r>
          </a:p>
        </p:txBody>
      </p:sp>
      <p:sp>
        <p:nvSpPr>
          <p:cNvPr id="295950" name="Text Box 14"/>
          <p:cNvSpPr txBox="1">
            <a:spLocks noChangeArrowheads="1"/>
          </p:cNvSpPr>
          <p:nvPr/>
        </p:nvSpPr>
        <p:spPr bwMode="auto">
          <a:xfrm>
            <a:off x="6391275" y="561975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[End of Section]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42" grpId="0"/>
      <p:bldP spid="295943" grpId="0"/>
      <p:bldP spid="295947" grpId="0" animBg="1"/>
      <p:bldP spid="295948" grpId="0" animBg="1"/>
      <p:bldP spid="295949" grpId="0" animBg="1"/>
      <p:bldP spid="2959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 descr="c07ele2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2384425"/>
            <a:ext cx="238601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3" name="Picture 3" descr="42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0" y="4076700"/>
            <a:ext cx="2397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4" descr="42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4056063"/>
            <a:ext cx="2397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5" name="Picture 5" descr="27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7275" y="2071688"/>
            <a:ext cx="23526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6" name="Picture 6" descr="FSE0036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875" y="2060575"/>
            <a:ext cx="2379663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33400" y="1370013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An </a:t>
            </a:r>
            <a:r>
              <a:rPr lang="en-US" sz="2400" b="1">
                <a:solidFill>
                  <a:srgbClr val="FFFF99"/>
                </a:solidFill>
              </a:rPr>
              <a:t>image</a:t>
            </a:r>
            <a:r>
              <a:rPr lang="en-US" sz="2400">
                <a:solidFill>
                  <a:srgbClr val="FFFF99"/>
                </a:solidFill>
              </a:rPr>
              <a:t> is a representation of anything we can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48663" y="1622425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2359025" y="2297113"/>
            <a:ext cx="64770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see</a:t>
            </a: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5060950" y="1981200"/>
            <a:ext cx="9969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touch</a:t>
            </a: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523875" y="5462588"/>
            <a:ext cx="779463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hear</a:t>
            </a: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3378200" y="4254500"/>
            <a:ext cx="820738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taste</a:t>
            </a:r>
          </a:p>
        </p:txBody>
      </p: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7613650" y="2055813"/>
            <a:ext cx="996950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smell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title"/>
          </p:nvPr>
        </p:nvSpPr>
        <p:spPr>
          <a:xfrm>
            <a:off x="2514600" y="685800"/>
            <a:ext cx="4114800" cy="533400"/>
          </a:xfrm>
        </p:spPr>
        <p:txBody>
          <a:bodyPr/>
          <a:lstStyle/>
          <a:p>
            <a:pPr eaLnBrk="1" hangingPunct="1"/>
            <a:r>
              <a:rPr lang="en-US" smtClean="0"/>
              <a:t>What Is Imagery?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9" grpId="0" animBg="1"/>
      <p:bldP spid="317450" grpId="0" animBg="1"/>
      <p:bldP spid="317451" grpId="0" animBg="1"/>
      <p:bldP spid="317452" grpId="0" animBg="1"/>
      <p:bldP spid="31745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23875" y="3011488"/>
            <a:ext cx="5200650" cy="1390650"/>
            <a:chOff x="330" y="1897"/>
            <a:chExt cx="3276" cy="876"/>
          </a:xfrm>
        </p:grpSpPr>
        <p:sp>
          <p:nvSpPr>
            <p:cNvPr id="32776" name="Text Box 3"/>
            <p:cNvSpPr txBox="1">
              <a:spLocks noChangeArrowheads="1"/>
            </p:cNvSpPr>
            <p:nvPr/>
          </p:nvSpPr>
          <p:spPr bwMode="auto">
            <a:xfrm>
              <a:off x="330" y="1897"/>
              <a:ext cx="3276" cy="87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7663" indent="-347663"/>
              <a:r>
                <a:rPr lang="en-US" sz="2200">
                  <a:solidFill>
                    <a:srgbClr val="003300"/>
                  </a:solidFill>
                </a:rPr>
                <a:t>A wind comes from the north</a:t>
              </a:r>
            </a:p>
            <a:p>
              <a:pPr marL="347663" indent="-347663"/>
              <a:r>
                <a:rPr lang="en-US" sz="2200">
                  <a:solidFill>
                    <a:srgbClr val="003300"/>
                  </a:solidFill>
                </a:rPr>
                <a:t>Blowing little flocks of birds</a:t>
              </a:r>
            </a:p>
            <a:p>
              <a:pPr marL="347663" indent="-347663"/>
              <a:r>
                <a:rPr lang="en-US" sz="2200">
                  <a:solidFill>
                    <a:srgbClr val="003300"/>
                  </a:solidFill>
                </a:rPr>
                <a:t>Like spray across the town.</a:t>
              </a:r>
            </a:p>
            <a:p>
              <a:pPr marL="347663" indent="-347663" algn="r">
                <a:spcBef>
                  <a:spcPct val="20000"/>
                </a:spcBef>
              </a:pPr>
              <a:r>
                <a:rPr lang="en-US" sz="1600">
                  <a:solidFill>
                    <a:srgbClr val="003300"/>
                  </a:solidFill>
                </a:rPr>
                <a:t>from “Patience” by D. H. Lawrence</a:t>
              </a:r>
            </a:p>
          </p:txBody>
        </p:sp>
        <p:sp>
          <p:nvSpPr>
            <p:cNvPr id="32777" name="Line 4"/>
            <p:cNvSpPr>
              <a:spLocks noChangeShapeType="1"/>
            </p:cNvSpPr>
            <p:nvPr/>
          </p:nvSpPr>
          <p:spPr bwMode="auto">
            <a:xfrm>
              <a:off x="373" y="2588"/>
              <a:ext cx="366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28638" y="1370013"/>
            <a:ext cx="808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Similes</a:t>
            </a:r>
            <a:r>
              <a:rPr lang="en-US" sz="2400" dirty="0"/>
              <a:t> use the word </a:t>
            </a:r>
            <a:r>
              <a:rPr lang="en-US" sz="2400" i="1" dirty="0"/>
              <a:t>like, as, than,</a:t>
            </a:r>
            <a:r>
              <a:rPr lang="en-US" sz="2400" dirty="0"/>
              <a:t> or </a:t>
            </a:r>
            <a:r>
              <a:rPr lang="en-US" sz="2400" i="1" dirty="0"/>
              <a:t>resembles</a:t>
            </a:r>
            <a:r>
              <a:rPr lang="en-US" sz="2400" dirty="0"/>
              <a:t> to compare two seemingly unlike things.</a:t>
            </a: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5013" y="2008188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991" name="Picture 7" descr="AIA009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3113" y="2833688"/>
            <a:ext cx="27686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4114800" cy="533400"/>
          </a:xfrm>
        </p:spPr>
        <p:txBody>
          <a:bodyPr/>
          <a:lstStyle/>
          <a:p>
            <a:pPr eaLnBrk="1" hangingPunct="1"/>
            <a:r>
              <a:rPr lang="en-US" smtClean="0"/>
              <a:t>Simile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6391275" y="561975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[End of Section]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533400" y="13700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Metaphors</a:t>
            </a:r>
            <a:r>
              <a:rPr lang="en-US" sz="2400" dirty="0"/>
              <a:t> compare two unlike things without using the connective </a:t>
            </a:r>
            <a:r>
              <a:rPr lang="en-US" sz="2400" i="1" dirty="0"/>
              <a:t>like, as, than,</a:t>
            </a:r>
            <a:r>
              <a:rPr lang="en-US" sz="2400" dirty="0"/>
              <a:t> or </a:t>
            </a:r>
            <a:r>
              <a:rPr lang="en-US" sz="2400" i="1" dirty="0"/>
              <a:t>resembles.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9938" y="1973263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533400" y="2298700"/>
            <a:ext cx="8229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Metaphors allow us to speak and write in a kind of imaginative shorthand.</a:t>
            </a:r>
          </a:p>
        </p:txBody>
      </p:sp>
      <p:pic>
        <p:nvPicPr>
          <p:cNvPr id="3000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13" y="2859088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AutoShape 6" descr="10024080.JPG"/>
          <p:cNvSpPr>
            <a:spLocks noChangeAspect="1" noChangeArrowheads="1"/>
          </p:cNvSpPr>
          <p:nvPr/>
        </p:nvSpPr>
        <p:spPr bwMode="auto">
          <a:xfrm>
            <a:off x="1346200" y="4991100"/>
            <a:ext cx="3429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0039" name="Picture 7" descr="BXP386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75" y="3265488"/>
            <a:ext cx="2255838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2514600" y="457200"/>
            <a:ext cx="4114800" cy="701040"/>
          </a:xfrm>
        </p:spPr>
        <p:txBody>
          <a:bodyPr/>
          <a:lstStyle/>
          <a:p>
            <a:pPr eaLnBrk="1" hangingPunct="1"/>
            <a:r>
              <a:rPr lang="en-US" dirty="0" smtClean="0"/>
              <a:t>Metaphor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35288" y="3455988"/>
            <a:ext cx="5686425" cy="1311275"/>
            <a:chOff x="1849" y="2177"/>
            <a:chExt cx="3582" cy="826"/>
          </a:xfrm>
        </p:grpSpPr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1849" y="2177"/>
              <a:ext cx="3582" cy="82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7663" indent="-347663"/>
              <a:r>
                <a:rPr lang="en-US" sz="2200">
                  <a:solidFill>
                    <a:srgbClr val="003300"/>
                  </a:solidFill>
                </a:rPr>
                <a:t>I am soft sift</a:t>
              </a:r>
            </a:p>
            <a:p>
              <a:pPr marL="347663" indent="-347663"/>
              <a:r>
                <a:rPr lang="en-US" sz="2200">
                  <a:solidFill>
                    <a:srgbClr val="003300"/>
                  </a:solidFill>
                </a:rPr>
                <a:t>In an hourglass</a:t>
              </a:r>
              <a:r>
                <a:rPr lang="en-US" sz="2200"/>
                <a:t> </a:t>
              </a:r>
              <a:endParaRPr lang="en-US" sz="2200">
                <a:solidFill>
                  <a:srgbClr val="003300"/>
                </a:solidFill>
              </a:endParaRPr>
            </a:p>
            <a:p>
              <a:pPr marL="347663" indent="-347663"/>
              <a:r>
                <a:rPr lang="en-US">
                  <a:solidFill>
                    <a:srgbClr val="003300"/>
                  </a:solidFill>
                </a:rPr>
                <a:t>	</a:t>
              </a:r>
              <a:r>
                <a:rPr lang="en-US" sz="1600">
                  <a:solidFill>
                    <a:srgbClr val="003300"/>
                  </a:solidFill>
                </a:rPr>
                <a:t>from “The Wreck of the Deutschland” by Gerard Manley Hopkins</a:t>
              </a:r>
            </a:p>
          </p:txBody>
        </p:sp>
        <p:sp>
          <p:nvSpPr>
            <p:cNvPr id="33803" name="Line 11"/>
            <p:cNvSpPr>
              <a:spLocks noChangeShapeType="1"/>
            </p:cNvSpPr>
            <p:nvPr/>
          </p:nvSpPr>
          <p:spPr bwMode="auto">
            <a:xfrm>
              <a:off x="2038" y="2426"/>
              <a:ext cx="265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0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mage Detai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" b="67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“I am a rock. I am an island.”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Metaphor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3207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33400" y="1370013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Direct metaphors</a:t>
            </a:r>
            <a:r>
              <a:rPr lang="en-US" sz="2400" dirty="0"/>
              <a:t> say that something </a:t>
            </a:r>
            <a:r>
              <a:rPr lang="en-US" sz="2400" i="1" dirty="0"/>
              <a:t>is</a:t>
            </a:r>
            <a:r>
              <a:rPr lang="en-US" sz="2400" dirty="0"/>
              <a:t> something else.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3900" y="1941513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4114800" cy="701040"/>
          </a:xfrm>
        </p:spPr>
        <p:txBody>
          <a:bodyPr/>
          <a:lstStyle/>
          <a:p>
            <a:pPr eaLnBrk="1" hangingPunct="1"/>
            <a:r>
              <a:rPr lang="en-US" smtClean="0"/>
              <a:t>Metaphor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3875" y="2514600"/>
            <a:ext cx="8097838" cy="720725"/>
            <a:chOff x="330" y="1674"/>
            <a:chExt cx="5101" cy="454"/>
          </a:xfrm>
        </p:grpSpPr>
        <p:sp>
          <p:nvSpPr>
            <p:cNvPr id="34823" name="Text Box 6"/>
            <p:cNvSpPr txBox="1">
              <a:spLocks noChangeArrowheads="1"/>
            </p:cNvSpPr>
            <p:nvPr/>
          </p:nvSpPr>
          <p:spPr bwMode="auto">
            <a:xfrm>
              <a:off x="330" y="1674"/>
              <a:ext cx="5101" cy="45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>
                  <a:solidFill>
                    <a:srgbClr val="003300"/>
                  </a:solidFill>
                </a:rPr>
                <a:t>My soul is an enchanted boat </a:t>
              </a:r>
            </a:p>
            <a:p>
              <a:pPr algn="r">
                <a:spcBef>
                  <a:spcPct val="20000"/>
                </a:spcBef>
              </a:pPr>
              <a:r>
                <a:rPr lang="en-US" sz="1600">
                  <a:solidFill>
                    <a:srgbClr val="003300"/>
                  </a:solidFill>
                </a:rPr>
                <a:t>from “Prometheus Unbound” by Percy Bysshe Shelley</a:t>
              </a:r>
            </a:p>
          </p:txBody>
        </p:sp>
        <p:sp>
          <p:nvSpPr>
            <p:cNvPr id="34824" name="Line 7"/>
            <p:cNvSpPr>
              <a:spLocks noChangeShapeType="1"/>
            </p:cNvSpPr>
            <p:nvPr/>
          </p:nvSpPr>
          <p:spPr bwMode="auto">
            <a:xfrm>
              <a:off x="1104" y="1921"/>
              <a:ext cx="173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2088" name="Picture 8" descr="c07ele1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352800"/>
            <a:ext cx="3486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119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3455988"/>
            <a:ext cx="2120900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13700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Implied</a:t>
            </a:r>
            <a:r>
              <a:rPr lang="en-US" sz="2400" dirty="0"/>
              <a:t> </a:t>
            </a:r>
            <a:r>
              <a:rPr lang="en-US" sz="2400" b="1" dirty="0"/>
              <a:t>metaphors</a:t>
            </a:r>
            <a:r>
              <a:rPr lang="en-US" sz="2400" dirty="0"/>
              <a:t> suggest a comparison between two things instead of stating it directly.</a:t>
            </a:r>
            <a:endParaRPr lang="en-US" sz="2400" i="1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2006600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523875" y="2357438"/>
            <a:ext cx="7781925" cy="76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3300"/>
                </a:solidFill>
              </a:rPr>
              <a:t>He picked up the scent of food from the cafeteria. Stay out of his way. He’s on the prowl for a hot meal. </a:t>
            </a:r>
          </a:p>
        </p:txBody>
      </p:sp>
      <p:sp>
        <p:nvSpPr>
          <p:cNvPr id="304134" name="Text Box 6"/>
          <p:cNvSpPr txBox="1">
            <a:spLocks noChangeArrowheads="1"/>
          </p:cNvSpPr>
          <p:nvPr/>
        </p:nvSpPr>
        <p:spPr bwMode="auto">
          <a:xfrm>
            <a:off x="457200" y="3352800"/>
            <a:ext cx="5727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Even single words can contain implied metaphors.</a:t>
            </a:r>
            <a:endParaRPr lang="en-US" sz="2400" i="1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81000" y="4343400"/>
            <a:ext cx="5870575" cy="1122363"/>
            <a:chOff x="330" y="2832"/>
            <a:chExt cx="3698" cy="707"/>
          </a:xfrm>
        </p:grpSpPr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330" y="2832"/>
              <a:ext cx="3698" cy="70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200" dirty="0">
                  <a:solidFill>
                    <a:srgbClr val="003300"/>
                  </a:solidFill>
                </a:rPr>
                <a:t>Tiger, tiger, burning bright</a:t>
              </a:r>
              <a:br>
                <a:rPr lang="en-US" sz="2200" dirty="0">
                  <a:solidFill>
                    <a:srgbClr val="003300"/>
                  </a:solidFill>
                </a:rPr>
              </a:br>
              <a:r>
                <a:rPr lang="en-US" sz="2200" dirty="0">
                  <a:solidFill>
                    <a:srgbClr val="003300"/>
                  </a:solidFill>
                </a:rPr>
                <a:t>In the forests of the night</a:t>
              </a:r>
            </a:p>
            <a:p>
              <a:pPr algn="r">
                <a:spcBef>
                  <a:spcPct val="20000"/>
                </a:spcBef>
              </a:pPr>
              <a:r>
                <a:rPr lang="en-US" sz="1600" dirty="0">
                  <a:solidFill>
                    <a:srgbClr val="003300"/>
                  </a:solidFill>
                </a:rPr>
                <a:t>from “The Tiger” by William Blake</a:t>
              </a:r>
            </a:p>
          </p:txBody>
        </p:sp>
        <p:sp>
          <p:nvSpPr>
            <p:cNvPr id="35852" name="Line 9"/>
            <p:cNvSpPr>
              <a:spLocks noChangeShapeType="1"/>
            </p:cNvSpPr>
            <p:nvPr/>
          </p:nvSpPr>
          <p:spPr bwMode="auto">
            <a:xfrm>
              <a:off x="1194" y="3072"/>
              <a:ext cx="675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41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8363" y="3024188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41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5863" y="4068763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Rectangle 12"/>
          <p:cNvSpPr>
            <a:spLocks noGrp="1" noChangeArrowheads="1"/>
          </p:cNvSpPr>
          <p:nvPr>
            <p:ph type="title"/>
          </p:nvPr>
        </p:nvSpPr>
        <p:spPr>
          <a:xfrm>
            <a:off x="2438400" y="762000"/>
            <a:ext cx="4114800" cy="457200"/>
          </a:xfrm>
        </p:spPr>
        <p:txBody>
          <a:bodyPr/>
          <a:lstStyle/>
          <a:p>
            <a:pPr eaLnBrk="1" hangingPunct="1"/>
            <a:r>
              <a:rPr lang="en-US" smtClean="0"/>
              <a:t>Metaphor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3" grpId="0" animBg="1"/>
      <p:bldP spid="3041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533400" y="1370013"/>
            <a:ext cx="8229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Extended metaphors</a:t>
            </a:r>
            <a:r>
              <a:rPr lang="en-US" sz="2400" dirty="0"/>
              <a:t> are developed over several lines of a literary work. </a:t>
            </a:r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523875" y="2538413"/>
            <a:ext cx="8097838" cy="20605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003300"/>
                </a:solidFill>
              </a:rPr>
              <a:t>All the world's a stage,</a:t>
            </a:r>
            <a:br>
              <a:rPr lang="en-US" sz="2200">
                <a:solidFill>
                  <a:srgbClr val="003300"/>
                </a:solidFill>
              </a:rPr>
            </a:br>
            <a:r>
              <a:rPr lang="en-US" sz="2200">
                <a:solidFill>
                  <a:srgbClr val="003300"/>
                </a:solidFill>
              </a:rPr>
              <a:t>And all the men and women merely players.</a:t>
            </a:r>
            <a:br>
              <a:rPr lang="en-US" sz="2200">
                <a:solidFill>
                  <a:srgbClr val="003300"/>
                </a:solidFill>
              </a:rPr>
            </a:br>
            <a:r>
              <a:rPr lang="en-US" sz="2200">
                <a:solidFill>
                  <a:srgbClr val="003300"/>
                </a:solidFill>
              </a:rPr>
              <a:t>They have their exits and their entrances;</a:t>
            </a:r>
            <a:br>
              <a:rPr lang="en-US" sz="2200">
                <a:solidFill>
                  <a:srgbClr val="003300"/>
                </a:solidFill>
              </a:rPr>
            </a:br>
            <a:r>
              <a:rPr lang="en-US" sz="2200">
                <a:solidFill>
                  <a:srgbClr val="003300"/>
                </a:solidFill>
              </a:rPr>
              <a:t>And one man in his time plays many parts,</a:t>
            </a:r>
            <a:br>
              <a:rPr lang="en-US" sz="2200">
                <a:solidFill>
                  <a:srgbClr val="003300"/>
                </a:solidFill>
              </a:rPr>
            </a:br>
            <a:r>
              <a:rPr lang="en-US" sz="2200">
                <a:solidFill>
                  <a:srgbClr val="003300"/>
                </a:solidFill>
              </a:rPr>
              <a:t>His acts being seven ages.</a:t>
            </a:r>
          </a:p>
          <a:p>
            <a:pPr algn="r">
              <a:spcBef>
                <a:spcPct val="20000"/>
              </a:spcBef>
            </a:pPr>
            <a:r>
              <a:rPr lang="en-US" sz="1600">
                <a:solidFill>
                  <a:srgbClr val="003300"/>
                </a:solidFill>
              </a:rPr>
              <a:t>from </a:t>
            </a:r>
            <a:r>
              <a:rPr lang="en-US" sz="1600" i="1">
                <a:solidFill>
                  <a:srgbClr val="003300"/>
                </a:solidFill>
              </a:rPr>
              <a:t>As You Like It</a:t>
            </a:r>
            <a:r>
              <a:rPr lang="en-US" sz="1600">
                <a:solidFill>
                  <a:srgbClr val="003300"/>
                </a:solidFill>
              </a:rPr>
              <a:t> by William Shakespeare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838" y="1985963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Grp="1" noChangeArrowheads="1"/>
          </p:cNvSpPr>
          <p:nvPr>
            <p:ph type="title"/>
          </p:nvPr>
        </p:nvSpPr>
        <p:spPr>
          <a:xfrm>
            <a:off x="2514600" y="762000"/>
            <a:ext cx="4114800" cy="457200"/>
          </a:xfrm>
        </p:spPr>
        <p:txBody>
          <a:bodyPr/>
          <a:lstStyle/>
          <a:p>
            <a:pPr eaLnBrk="1" hangingPunct="1"/>
            <a:r>
              <a:rPr lang="en-US" smtClean="0"/>
              <a:t>Metaphor</a:t>
            </a: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6391275" y="561975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[End of Section]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animBg="1"/>
      <p:bldP spid="3061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 descr="FSE001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2814638"/>
            <a:ext cx="2481263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370013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</a:rPr>
              <a:t>Personification</a:t>
            </a:r>
            <a:r>
              <a:rPr lang="en-US" sz="2400">
                <a:solidFill>
                  <a:srgbClr val="FFFF99"/>
                </a:solidFill>
              </a:rPr>
              <a:t> is a figure of speech in which a nonhuman thing or abstract idea is talked about as if it were human.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2650" y="2351088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523875" y="5634038"/>
            <a:ext cx="423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  <a:hlinkClick r:id="rId5" action="ppaction://hlinksldjump"/>
              </a:rPr>
              <a:t>Personification in everyday speech</a:t>
            </a:r>
            <a:endParaRPr lang="en-US" sz="1800" i="1">
              <a:solidFill>
                <a:srgbClr val="FFFF99"/>
              </a:solidFill>
            </a:endParaRP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2514600" y="685800"/>
            <a:ext cx="4114800" cy="533400"/>
          </a:xfrm>
        </p:spPr>
        <p:txBody>
          <a:bodyPr/>
          <a:lstStyle/>
          <a:p>
            <a:pPr eaLnBrk="1" hangingPunct="1"/>
            <a:r>
              <a:rPr lang="en-US" smtClean="0"/>
              <a:t>Personification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32138" y="2982914"/>
            <a:ext cx="5478462" cy="1038225"/>
            <a:chOff x="1973" y="1879"/>
            <a:chExt cx="3451" cy="654"/>
          </a:xfrm>
        </p:grpSpPr>
        <p:sp>
          <p:nvSpPr>
            <p:cNvPr id="37897" name="Text Box 8"/>
            <p:cNvSpPr txBox="1">
              <a:spLocks noChangeArrowheads="1"/>
            </p:cNvSpPr>
            <p:nvPr/>
          </p:nvSpPr>
          <p:spPr bwMode="auto">
            <a:xfrm>
              <a:off x="1973" y="1879"/>
              <a:ext cx="3451" cy="62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tabLst>
                  <a:tab pos="457200" algn="l"/>
                </a:tabLst>
              </a:pPr>
              <a:r>
                <a:rPr lang="en-US" dirty="0">
                  <a:solidFill>
                    <a:srgbClr val="003300"/>
                  </a:solidFill>
                </a:rPr>
                <a:t>Somewhere the wind-flowers fling their </a:t>
              </a:r>
              <a:r>
                <a:rPr lang="en-US" dirty="0" smtClean="0">
                  <a:solidFill>
                    <a:srgbClr val="003300"/>
                  </a:solidFill>
                </a:rPr>
                <a:t>heads </a:t>
              </a:r>
              <a:r>
                <a:rPr lang="en-US" dirty="0">
                  <a:solidFill>
                    <a:srgbClr val="003300"/>
                  </a:solidFill>
                </a:rPr>
                <a:t>back,</a:t>
              </a:r>
            </a:p>
            <a:p>
              <a:pPr>
                <a:spcBef>
                  <a:spcPct val="20000"/>
                </a:spcBef>
                <a:tabLst>
                  <a:tab pos="457200" algn="l"/>
                </a:tabLst>
              </a:pPr>
              <a:r>
                <a:rPr lang="en-US" dirty="0">
                  <a:solidFill>
                    <a:srgbClr val="003300"/>
                  </a:solidFill>
                </a:rPr>
                <a:t>Stirred by an impetuous wind. </a:t>
              </a:r>
            </a:p>
            <a:p>
              <a:pPr algn="r">
                <a:spcBef>
                  <a:spcPct val="20000"/>
                </a:spcBef>
                <a:tabLst>
                  <a:tab pos="457200" algn="l"/>
                </a:tabLst>
              </a:pPr>
              <a:r>
                <a:rPr lang="en-US" sz="1600" dirty="0">
                  <a:solidFill>
                    <a:srgbClr val="003300"/>
                  </a:solidFill>
                </a:rPr>
                <a:t>from “Study” by D. H. Lawrence</a:t>
              </a:r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 flipV="1">
              <a:off x="3744" y="2112"/>
              <a:ext cx="1104" cy="1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 flipV="1">
              <a:off x="2016" y="2304"/>
              <a:ext cx="384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1"/>
            <p:cNvSpPr>
              <a:spLocks noChangeShapeType="1"/>
            </p:cNvSpPr>
            <p:nvPr/>
          </p:nvSpPr>
          <p:spPr bwMode="auto">
            <a:xfrm>
              <a:off x="2027" y="2533"/>
              <a:ext cx="576" cy="0"/>
            </a:xfrm>
            <a:prstGeom prst="line">
              <a:avLst/>
            </a:prstGeom>
            <a:noFill/>
            <a:ln w="28575">
              <a:solidFill>
                <a:srgbClr val="66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236" name="Text Box 12"/>
          <p:cNvSpPr txBox="1">
            <a:spLocks noChangeArrowheads="1"/>
          </p:cNvSpPr>
          <p:nvPr/>
        </p:nvSpPr>
        <p:spPr bwMode="auto">
          <a:xfrm>
            <a:off x="6391275" y="561975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[End of Section]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9" grpId="0"/>
      <p:bldP spid="3082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0" b="1682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“The words of the prophets are written on the subway walls and tenement halls"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Symbolism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822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Detai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2" b="999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5367338"/>
            <a:ext cx="7620000" cy="1262062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 smtClean="0"/>
              <a:t>Drowning in my loneliness/How long must I hold my breath</a:t>
            </a:r>
          </a:p>
          <a:p>
            <a:r>
              <a:rPr lang="en-US" sz="7400" dirty="0" smtClean="0"/>
              <a:t>So much emptiness inside/I could fill the deepest sea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Hyperbole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93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Detai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93" b="149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792288" y="5367338"/>
            <a:ext cx="5486400" cy="957262"/>
          </a:xfrm>
        </p:spPr>
        <p:txBody>
          <a:bodyPr>
            <a:noAutofit/>
          </a:bodyPr>
          <a:lstStyle/>
          <a:p>
            <a:r>
              <a:rPr lang="en-US" sz="2800" dirty="0" smtClean="0"/>
              <a:t>“I hate everything about you/Why do I love you?”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Irony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24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528638" y="2457450"/>
            <a:ext cx="5429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creates images in our minds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28638" y="1370013"/>
            <a:ext cx="8077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Imagery is language that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1644650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528638" y="1914525"/>
            <a:ext cx="5424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dirty="0"/>
              <a:t>appeals to our five senses</a:t>
            </a:r>
          </a:p>
        </p:txBody>
      </p:sp>
      <p:pic>
        <p:nvPicPr>
          <p:cNvPr id="3184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3" y="2159000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113" y="2701925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533400" y="3429000"/>
            <a:ext cx="6626225" cy="2165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rIns="137160">
            <a:spAutoFit/>
          </a:bodyPr>
          <a:lstStyle/>
          <a:p>
            <a:pPr marL="347663" indent="-347663"/>
            <a:r>
              <a:rPr lang="en-US" dirty="0">
                <a:solidFill>
                  <a:srgbClr val="003300"/>
                </a:solidFill>
              </a:rPr>
              <a:t>Give me the splendid silent sun, with all his </a:t>
            </a:r>
            <a:br>
              <a:rPr lang="en-US" dirty="0">
                <a:solidFill>
                  <a:srgbClr val="003300"/>
                </a:solidFill>
              </a:rPr>
            </a:br>
            <a:r>
              <a:rPr lang="en-US" dirty="0">
                <a:solidFill>
                  <a:srgbClr val="003300"/>
                </a:solidFill>
              </a:rPr>
              <a:t>beams full-dazzling; </a:t>
            </a:r>
          </a:p>
          <a:p>
            <a:pPr marL="347663" indent="-347663"/>
            <a:r>
              <a:rPr lang="en-US" dirty="0">
                <a:solidFill>
                  <a:srgbClr val="003300"/>
                </a:solidFill>
              </a:rPr>
              <a:t>Give me juicy autumnal fruit, ripe and red from the orchard; </a:t>
            </a:r>
          </a:p>
          <a:p>
            <a:pPr marL="347663" indent="-347663"/>
            <a:r>
              <a:rPr lang="en-US" dirty="0">
                <a:solidFill>
                  <a:srgbClr val="003300"/>
                </a:solidFill>
              </a:rPr>
              <a:t>Give me a field where the </a:t>
            </a:r>
            <a:r>
              <a:rPr lang="en-US" dirty="0" err="1">
                <a:solidFill>
                  <a:srgbClr val="003300"/>
                </a:solidFill>
              </a:rPr>
              <a:t>unmow’d</a:t>
            </a:r>
            <a:r>
              <a:rPr lang="en-US" dirty="0">
                <a:solidFill>
                  <a:srgbClr val="003300"/>
                </a:solidFill>
              </a:rPr>
              <a:t> grass grows; </a:t>
            </a:r>
          </a:p>
          <a:p>
            <a:pPr marL="347663" indent="-347663"/>
            <a:r>
              <a:rPr lang="en-US" dirty="0">
                <a:solidFill>
                  <a:srgbClr val="003300"/>
                </a:solidFill>
              </a:rPr>
              <a:t>Give me an arbor, give me the </a:t>
            </a:r>
            <a:r>
              <a:rPr lang="en-US" dirty="0" err="1">
                <a:solidFill>
                  <a:srgbClr val="003300"/>
                </a:solidFill>
              </a:rPr>
              <a:t>trellis’d</a:t>
            </a:r>
            <a:r>
              <a:rPr lang="en-US" dirty="0">
                <a:solidFill>
                  <a:srgbClr val="003300"/>
                </a:solidFill>
              </a:rPr>
              <a:t> grape;</a:t>
            </a:r>
          </a:p>
          <a:p>
            <a:pPr marL="347663" indent="-347663" algn="r"/>
            <a:r>
              <a:rPr lang="en-US" sz="1600" dirty="0">
                <a:solidFill>
                  <a:srgbClr val="003300"/>
                </a:solidFill>
              </a:rPr>
              <a:t>from “Give Me the Splendid, Silent Sun” by Walt Whitman</a:t>
            </a:r>
          </a:p>
        </p:txBody>
      </p:sp>
      <p:pic>
        <p:nvPicPr>
          <p:cNvPr id="318473" name="Picture 9" descr="BAG003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813" y="3184525"/>
            <a:ext cx="1601787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4114800" cy="701040"/>
          </a:xfrm>
        </p:spPr>
        <p:txBody>
          <a:bodyPr/>
          <a:lstStyle/>
          <a:p>
            <a:pPr eaLnBrk="1" hangingPunct="1"/>
            <a:r>
              <a:rPr lang="en-US" smtClean="0"/>
              <a:t>What Is Imagery?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/>
      <p:bldP spid="318469" grpId="0"/>
      <p:bldP spid="31847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The overall expression of the saying is different than the meaning of the actual words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6427788" y="1747838"/>
            <a:ext cx="2182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99"/>
                </a:solidFill>
              </a:rPr>
              <a:t>To which senses does this passage appeal?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113" y="4859338"/>
            <a:ext cx="13335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28638" y="1370013"/>
            <a:ext cx="2286000" cy="768350"/>
          </a:xfrm>
          <a:prstGeom prst="roundRect">
            <a:avLst>
              <a:gd name="adj" fmla="val 16667"/>
            </a:avLst>
          </a:prstGeom>
          <a:solidFill>
            <a:srgbClr val="3366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8638" y="1370013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hlink"/>
                </a:solidFill>
              </a:rPr>
              <a:t>Quick Check</a:t>
            </a:r>
            <a:endParaRPr lang="en-US" sz="2400">
              <a:solidFill>
                <a:schemeClr val="hlink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23875" y="1835150"/>
            <a:ext cx="5737225" cy="3302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7663" indent="-347663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It must be on charcoal they fatten their fruit.</a:t>
            </a:r>
          </a:p>
          <a:p>
            <a:pPr marL="347663" indent="-347663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I taste in them sometimes the flavour of soot.</a:t>
            </a:r>
          </a:p>
          <a:p>
            <a:pPr marL="347663" indent="-347663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And after all really they’re ebony skinned:</a:t>
            </a:r>
          </a:p>
          <a:p>
            <a:pPr marL="347663" indent="-347663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The blue’s but a mist from the breath of the wind,</a:t>
            </a:r>
            <a:endParaRPr lang="en-US" i="1">
              <a:solidFill>
                <a:srgbClr val="003300"/>
              </a:solidFill>
            </a:endParaRPr>
          </a:p>
          <a:p>
            <a:pPr marL="347663" indent="-347663">
              <a:lnSpc>
                <a:spcPct val="115000"/>
              </a:lnSpc>
            </a:pPr>
            <a:r>
              <a:rPr lang="en-US">
                <a:solidFill>
                  <a:srgbClr val="003300"/>
                </a:solidFill>
              </a:rPr>
              <a:t>A tarnish that goes at a touch of the hand.</a:t>
            </a:r>
          </a:p>
          <a:p>
            <a:pPr marL="347663" indent="-347663" algn="r">
              <a:lnSpc>
                <a:spcPct val="115000"/>
              </a:lnSpc>
              <a:spcBef>
                <a:spcPct val="50000"/>
              </a:spcBef>
            </a:pPr>
            <a:r>
              <a:rPr lang="en-US" sz="1600">
                <a:solidFill>
                  <a:srgbClr val="003300"/>
                </a:solidFill>
              </a:rPr>
              <a:t>from “Blueberries” by Robert Frost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4114800" cy="701040"/>
          </a:xfrm>
        </p:spPr>
        <p:txBody>
          <a:bodyPr/>
          <a:lstStyle/>
          <a:p>
            <a:pPr eaLnBrk="1" hangingPunct="1"/>
            <a:r>
              <a:rPr lang="en-US" smtClean="0"/>
              <a:t>What Is Imagery?</a:t>
            </a:r>
          </a:p>
        </p:txBody>
      </p:sp>
      <p:sp>
        <p:nvSpPr>
          <p:cNvPr id="4106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6019800"/>
            <a:ext cx="685800" cy="8382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0"/>
          <p:cNvSpPr txBox="1">
            <a:spLocks noChangeArrowheads="1"/>
          </p:cNvSpPr>
          <p:nvPr/>
        </p:nvSpPr>
        <p:spPr bwMode="auto">
          <a:xfrm>
            <a:off x="528638" y="1370013"/>
            <a:ext cx="8081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Like music, poetry is based on </a:t>
            </a:r>
            <a:r>
              <a:rPr lang="en-US" sz="2400" b="1" dirty="0">
                <a:solidFill>
                  <a:srgbClr val="FF0000"/>
                </a:solidFill>
              </a:rPr>
              <a:t>rhythm</a:t>
            </a:r>
            <a:r>
              <a:rPr lang="en-US" sz="2400" dirty="0"/>
              <a:t>—the alternation of stressed and unstressed sounds that makes the voice rise and fall.</a:t>
            </a:r>
          </a:p>
        </p:txBody>
      </p:sp>
      <p:sp>
        <p:nvSpPr>
          <p:cNvPr id="8195" name="Rectangle 37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4114800" cy="701040"/>
          </a:xfrm>
        </p:spPr>
        <p:txBody>
          <a:bodyPr/>
          <a:lstStyle/>
          <a:p>
            <a:pPr eaLnBrk="1" hangingPunct="1"/>
            <a:r>
              <a:rPr lang="en-US" smtClean="0"/>
              <a:t>Rhythm in Poetry</a:t>
            </a:r>
          </a:p>
        </p:txBody>
      </p:sp>
      <p:pic>
        <p:nvPicPr>
          <p:cNvPr id="151590" name="Picture 38" descr="c07ele3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673350"/>
            <a:ext cx="23304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533400" y="1370013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Poetic rhythm can take the form of </a:t>
            </a:r>
          </a:p>
        </p:txBody>
      </p:sp>
      <p:pic>
        <p:nvPicPr>
          <p:cNvPr id="9219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363" y="1565275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8" name="Text Box 28"/>
          <p:cNvSpPr txBox="1">
            <a:spLocks noChangeArrowheads="1"/>
          </p:cNvSpPr>
          <p:nvPr/>
        </p:nvSpPr>
        <p:spPr bwMode="auto">
          <a:xfrm>
            <a:off x="533400" y="1927225"/>
            <a:ext cx="35988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meter</a:t>
            </a:r>
            <a:r>
              <a:rPr lang="en-US" sz="2400" dirty="0">
                <a:solidFill>
                  <a:srgbClr val="FFFF99"/>
                </a:solidFill>
              </a:rPr>
              <a:t/>
            </a:r>
            <a:br>
              <a:rPr lang="en-US" sz="2400" dirty="0">
                <a:solidFill>
                  <a:srgbClr val="FFFF99"/>
                </a:solidFill>
              </a:rPr>
            </a:br>
            <a:r>
              <a:rPr lang="en-US" sz="2400" dirty="0"/>
              <a:t>a strict rhythmic pattern of stressed and unstressed syllables in each line</a:t>
            </a:r>
          </a:p>
        </p:txBody>
      </p:sp>
      <p:sp>
        <p:nvSpPr>
          <p:cNvPr id="122910" name="Text Box 30"/>
          <p:cNvSpPr txBox="1">
            <a:spLocks noChangeArrowheads="1"/>
          </p:cNvSpPr>
          <p:nvPr/>
        </p:nvSpPr>
        <p:spPr bwMode="auto">
          <a:xfrm>
            <a:off x="4584700" y="1925638"/>
            <a:ext cx="40259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342900">
              <a:spcBef>
                <a:spcPct val="50000"/>
              </a:spcBef>
              <a:buFontTx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free verse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 loose kind of rhythm that sounds like natural speech</a:t>
            </a:r>
          </a:p>
        </p:txBody>
      </p:sp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6391275" y="5619750"/>
            <a:ext cx="2095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FF99"/>
                </a:solidFill>
              </a:rPr>
              <a:t>[End of Section]</a:t>
            </a:r>
          </a:p>
        </p:txBody>
      </p:sp>
      <p:sp>
        <p:nvSpPr>
          <p:cNvPr id="9223" name="Rectangle 33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4114800" cy="609600"/>
          </a:xfrm>
        </p:spPr>
        <p:txBody>
          <a:bodyPr/>
          <a:lstStyle/>
          <a:p>
            <a:pPr eaLnBrk="1" hangingPunct="1"/>
            <a:r>
              <a:rPr lang="en-US" smtClean="0"/>
              <a:t>Rhythm in Poetry</a:t>
            </a:r>
          </a:p>
        </p:txBody>
      </p:sp>
      <p:pic>
        <p:nvPicPr>
          <p:cNvPr id="12291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9438" y="3973513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8" grpId="0"/>
      <p:bldP spid="122910" grpId="0"/>
      <p:bldP spid="1229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528638" y="1370013"/>
            <a:ext cx="8081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In </a:t>
            </a:r>
            <a:r>
              <a:rPr lang="en-US" sz="2400" b="1" dirty="0">
                <a:solidFill>
                  <a:srgbClr val="FF0000"/>
                </a:solidFill>
              </a:rPr>
              <a:t>metrical poetry</a:t>
            </a:r>
            <a:r>
              <a:rPr lang="en-US" sz="2400" b="1" dirty="0"/>
              <a:t>,</a:t>
            </a:r>
            <a:r>
              <a:rPr lang="en-US" sz="2400" dirty="0"/>
              <a:t> stressed and unstressed syllables are arranged in a regular pattern.</a:t>
            </a:r>
          </a:p>
        </p:txBody>
      </p:sp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75" y="1960563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09600" y="3352800"/>
            <a:ext cx="8077200" cy="1876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>
                <a:solidFill>
                  <a:srgbClr val="003300"/>
                </a:solidFill>
              </a:rPr>
              <a:t>The mountain mists, condensing at our voice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solidFill>
                  <a:srgbClr val="003300"/>
                </a:solidFill>
              </a:rPr>
              <a:t>Under the moon, had spread their snowy flakes,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solidFill>
                  <a:srgbClr val="003300"/>
                </a:solidFill>
              </a:rPr>
              <a:t>From the keen ice shielding our linkèd sleep. </a:t>
            </a:r>
          </a:p>
          <a:p>
            <a:pPr algn="r" eaLnBrk="0" hangingPunct="0">
              <a:lnSpc>
                <a:spcPct val="150000"/>
              </a:lnSpc>
            </a:pPr>
            <a:r>
              <a:rPr lang="en-US" sz="1600">
                <a:solidFill>
                  <a:srgbClr val="003300"/>
                </a:solidFill>
              </a:rPr>
              <a:t>from “Prometheus Unbound</a:t>
            </a:r>
            <a:r>
              <a:rPr lang="en-US" sz="1600" i="1">
                <a:solidFill>
                  <a:srgbClr val="003300"/>
                </a:solidFill>
              </a:rPr>
              <a:t>” </a:t>
            </a:r>
            <a:r>
              <a:rPr lang="en-US" sz="1600">
                <a:solidFill>
                  <a:srgbClr val="003300"/>
                </a:solidFill>
              </a:rPr>
              <a:t>by Percy Bysshe Shelley</a:t>
            </a:r>
          </a:p>
        </p:txBody>
      </p:sp>
      <p:sp>
        <p:nvSpPr>
          <p:cNvPr id="190479" name="Text Box 15"/>
          <p:cNvSpPr txBox="1">
            <a:spLocks noChangeArrowheads="1"/>
          </p:cNvSpPr>
          <p:nvPr/>
        </p:nvSpPr>
        <p:spPr bwMode="auto">
          <a:xfrm>
            <a:off x="533400" y="2281238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99"/>
                </a:solidFill>
              </a:rPr>
              <a:t>     </a:t>
            </a:r>
            <a:endParaRPr lang="en-US" sz="2400">
              <a:solidFill>
                <a:srgbClr val="FFFFA3"/>
              </a:solidFill>
            </a:endParaRPr>
          </a:p>
        </p:txBody>
      </p:sp>
      <p:sp>
        <p:nvSpPr>
          <p:cNvPr id="10246" name="Rectangle 21"/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4114800" cy="533400"/>
          </a:xfrm>
        </p:spPr>
        <p:txBody>
          <a:bodyPr/>
          <a:lstStyle/>
          <a:p>
            <a:pPr eaLnBrk="1" hangingPunct="1"/>
            <a:r>
              <a:rPr lang="en-US" smtClean="0"/>
              <a:t>Meter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685800" y="3353147"/>
            <a:ext cx="8081962" cy="1244254"/>
            <a:chOff x="333" y="2345"/>
            <a:chExt cx="5091" cy="829"/>
          </a:xfrm>
        </p:grpSpPr>
        <p:sp>
          <p:nvSpPr>
            <p:cNvPr id="10249" name="Text Box 22"/>
            <p:cNvSpPr txBox="1">
              <a:spLocks noChangeArrowheads="1"/>
            </p:cNvSpPr>
            <p:nvPr/>
          </p:nvSpPr>
          <p:spPr bwMode="auto">
            <a:xfrm>
              <a:off x="333" y="2345"/>
              <a:ext cx="5091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>
                  <a:solidFill>
                    <a:srgbClr val="FF9900"/>
                  </a:solidFill>
                </a:rPr>
                <a:t>  ˘    ’     ˘    ’      ˘    ’  ˘   ’   ˘    ’</a:t>
              </a:r>
            </a:p>
          </p:txBody>
        </p:sp>
        <p:sp>
          <p:nvSpPr>
            <p:cNvPr id="10250" name="Text Box 23"/>
            <p:cNvSpPr txBox="1">
              <a:spLocks noChangeArrowheads="1"/>
            </p:cNvSpPr>
            <p:nvPr/>
          </p:nvSpPr>
          <p:spPr bwMode="auto">
            <a:xfrm>
              <a:off x="333" y="2596"/>
              <a:ext cx="5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F9900"/>
                  </a:solidFill>
                </a:rPr>
                <a:t> ˘  ’   ˘    ’       ˘      ’     ˘      ’  ˘   ’</a:t>
              </a:r>
            </a:p>
          </p:txBody>
        </p:sp>
        <p:sp>
          <p:nvSpPr>
            <p:cNvPr id="10251" name="Text Box 24"/>
            <p:cNvSpPr txBox="1">
              <a:spLocks noChangeArrowheads="1"/>
            </p:cNvSpPr>
            <p:nvPr/>
          </p:nvSpPr>
          <p:spPr bwMode="auto">
            <a:xfrm>
              <a:off x="333" y="2886"/>
              <a:ext cx="50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solidFill>
                    <a:srgbClr val="FF9900"/>
                  </a:solidFill>
                </a:rPr>
                <a:t> ˘     ˘    ’    ’</a:t>
              </a:r>
              <a:r>
                <a:rPr lang="en-US" sz="2400"/>
                <a:t>     </a:t>
              </a:r>
              <a:r>
                <a:rPr lang="en-US" sz="2400" b="1">
                  <a:solidFill>
                    <a:srgbClr val="FF9900"/>
                  </a:solidFill>
                </a:rPr>
                <a:t>’    ˘   ˘    ’</a:t>
              </a:r>
              <a:r>
                <a:rPr lang="en-US" sz="2400"/>
                <a:t>  </a:t>
              </a:r>
              <a:r>
                <a:rPr lang="en-US" sz="2400" b="1">
                  <a:solidFill>
                    <a:srgbClr val="FF9900"/>
                  </a:solidFill>
                </a:rPr>
                <a:t>˘    ’</a:t>
              </a:r>
            </a:p>
          </p:txBody>
        </p:sp>
      </p:grpSp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533400" y="5305425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119563" algn="l"/>
              </a:tabLst>
            </a:pPr>
            <a:r>
              <a:rPr lang="en-US" b="1" dirty="0">
                <a:solidFill>
                  <a:schemeClr val="hlink"/>
                </a:solidFill>
              </a:rPr>
              <a:t>’</a:t>
            </a:r>
            <a:r>
              <a:rPr lang="en-US" sz="2400" dirty="0">
                <a:solidFill>
                  <a:srgbClr val="FFFF99"/>
                </a:solidFill>
              </a:rPr>
              <a:t> = stressed syllable	</a:t>
            </a:r>
            <a:r>
              <a:rPr lang="en-US" sz="2400" b="1" dirty="0">
                <a:solidFill>
                  <a:srgbClr val="FFFF99"/>
                </a:solidFill>
              </a:rPr>
              <a:t>˘</a:t>
            </a:r>
            <a:r>
              <a:rPr lang="en-US" sz="2400" dirty="0">
                <a:solidFill>
                  <a:srgbClr val="FFFF99"/>
                </a:solidFill>
              </a:rPr>
              <a:t> = unstressed syllable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1" grpId="0" animBg="1"/>
      <p:bldP spid="190479" grpId="0"/>
      <p:bldP spid="190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533400" y="137001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Marking the stressed (</a:t>
            </a:r>
            <a:r>
              <a:rPr lang="en-US" sz="2400" dirty="0">
                <a:ea typeface="Lucida Grande" pitchFamily="1" charset="0"/>
                <a:cs typeface="Lucida Grande" pitchFamily="1" charset="0"/>
              </a:rPr>
              <a:t>′</a:t>
            </a:r>
            <a:r>
              <a:rPr lang="en-US" sz="2400" dirty="0"/>
              <a:t>) and unstressed (</a:t>
            </a:r>
            <a:r>
              <a:rPr lang="en-US" sz="2400" b="1" dirty="0"/>
              <a:t>˘</a:t>
            </a:r>
            <a:r>
              <a:rPr lang="en-US" sz="2400" dirty="0"/>
              <a:t>) syllables of each line is called </a:t>
            </a:r>
            <a:r>
              <a:rPr lang="en-US" sz="2400" b="1" dirty="0">
                <a:solidFill>
                  <a:srgbClr val="FF0000"/>
                </a:solidFill>
              </a:rPr>
              <a:t>scanning</a:t>
            </a:r>
            <a:r>
              <a:rPr lang="en-US" sz="2400" dirty="0"/>
              <a:t> a poem.</a:t>
            </a:r>
          </a:p>
        </p:txBody>
      </p:sp>
      <p:sp>
        <p:nvSpPr>
          <p:cNvPr id="12291" name="Rectangle 13"/>
          <p:cNvSpPr>
            <a:spLocks noGrp="1" noChangeArrowheads="1"/>
          </p:cNvSpPr>
          <p:nvPr>
            <p:ph type="title"/>
          </p:nvPr>
        </p:nvSpPr>
        <p:spPr>
          <a:xfrm>
            <a:off x="2514600" y="685800"/>
            <a:ext cx="4114800" cy="533400"/>
          </a:xfrm>
        </p:spPr>
        <p:txBody>
          <a:bodyPr/>
          <a:lstStyle/>
          <a:p>
            <a:pPr eaLnBrk="1" hangingPunct="1"/>
            <a:r>
              <a:rPr lang="en-US" smtClean="0"/>
              <a:t>Meter</a:t>
            </a:r>
          </a:p>
        </p:txBody>
      </p:sp>
      <p:sp>
        <p:nvSpPr>
          <p:cNvPr id="12293" name="Text Box 15"/>
          <p:cNvSpPr txBox="1">
            <a:spLocks noChangeArrowheads="1"/>
          </p:cNvSpPr>
          <p:nvPr/>
        </p:nvSpPr>
        <p:spPr bwMode="auto">
          <a:xfrm>
            <a:off x="533400" y="2557463"/>
            <a:ext cx="8077200" cy="18764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tIns="9144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>
                <a:solidFill>
                  <a:srgbClr val="003300"/>
                </a:solidFill>
              </a:rPr>
              <a:t>The mountain mists, condensing at our voice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solidFill>
                  <a:srgbClr val="003300"/>
                </a:solidFill>
              </a:rPr>
              <a:t>Under the moon, had spread their snowy flakes,</a:t>
            </a:r>
          </a:p>
          <a:p>
            <a:pPr eaLnBrk="0" hangingPunct="0">
              <a:lnSpc>
                <a:spcPct val="150000"/>
              </a:lnSpc>
            </a:pPr>
            <a:r>
              <a:rPr lang="en-US">
                <a:solidFill>
                  <a:srgbClr val="003300"/>
                </a:solidFill>
              </a:rPr>
              <a:t>From the keen ice shielding our linkèd sleep. </a:t>
            </a:r>
          </a:p>
          <a:p>
            <a:pPr algn="r" eaLnBrk="0" hangingPunct="0">
              <a:lnSpc>
                <a:spcPct val="150000"/>
              </a:lnSpc>
            </a:pPr>
            <a:r>
              <a:rPr lang="en-US" sz="1600">
                <a:solidFill>
                  <a:srgbClr val="003300"/>
                </a:solidFill>
              </a:rPr>
              <a:t>from “Prometheus Unbound</a:t>
            </a:r>
            <a:r>
              <a:rPr lang="en-US" sz="1600" i="1">
                <a:solidFill>
                  <a:srgbClr val="003300"/>
                </a:solidFill>
              </a:rPr>
              <a:t>” </a:t>
            </a:r>
            <a:r>
              <a:rPr lang="en-US" sz="1600">
                <a:solidFill>
                  <a:srgbClr val="003300"/>
                </a:solidFill>
              </a:rPr>
              <a:t>by Percy Bysshe Shelley</a:t>
            </a:r>
          </a:p>
        </p:txBody>
      </p:sp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528638" y="2586038"/>
            <a:ext cx="808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  ˘    ’     ˘    ’      ˘    ’  ˘   ’   ˘    ’</a:t>
            </a:r>
          </a:p>
        </p:txBody>
      </p:sp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528638" y="3065463"/>
            <a:ext cx="808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 ˘  ’   ˘    ’       ˘      ’     ˘      ’  ˘   ’</a:t>
            </a:r>
          </a:p>
        </p:txBody>
      </p:sp>
      <p:sp>
        <p:nvSpPr>
          <p:cNvPr id="12296" name="Text Box 19"/>
          <p:cNvSpPr txBox="1">
            <a:spLocks noChangeArrowheads="1"/>
          </p:cNvSpPr>
          <p:nvPr/>
        </p:nvSpPr>
        <p:spPr bwMode="auto">
          <a:xfrm>
            <a:off x="528638" y="3525838"/>
            <a:ext cx="8081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 ˘     ˘    ’    ’</a:t>
            </a:r>
            <a:r>
              <a:rPr lang="en-US" sz="2400"/>
              <a:t>     </a:t>
            </a:r>
            <a:r>
              <a:rPr lang="en-US" sz="2400" b="1">
                <a:solidFill>
                  <a:srgbClr val="FF9900"/>
                </a:solidFill>
              </a:rPr>
              <a:t>’    ˘   ˘    ’</a:t>
            </a:r>
            <a:r>
              <a:rPr lang="en-US" sz="2400"/>
              <a:t>  </a:t>
            </a:r>
            <a:r>
              <a:rPr lang="en-US" sz="2400" b="1">
                <a:solidFill>
                  <a:srgbClr val="FF9900"/>
                </a:solidFill>
              </a:rPr>
              <a:t>˘    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528638" y="1370013"/>
            <a:ext cx="80819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Metrical poetry is made up of metrical units called feet. A </a:t>
            </a:r>
            <a:r>
              <a:rPr lang="en-US" sz="2400" b="1" dirty="0"/>
              <a:t>foot</a:t>
            </a:r>
            <a:r>
              <a:rPr lang="en-US" sz="2400" dirty="0"/>
              <a:t> consists of at least one stressed syllable and usually one or more unstressed syllables.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9013" y="2667000"/>
            <a:ext cx="1524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2593" name="Group 81"/>
          <p:cNvGraphicFramePr>
            <a:graphicFrameLocks noGrp="1"/>
          </p:cNvGraphicFramePr>
          <p:nvPr/>
        </p:nvGraphicFramePr>
        <p:xfrm>
          <a:off x="533400" y="2973388"/>
          <a:ext cx="8035925" cy="2926080"/>
        </p:xfrm>
        <a:graphic>
          <a:graphicData uri="http://schemas.openxmlformats.org/drawingml/2006/table">
            <a:tbl>
              <a:tblPr/>
              <a:tblGrid>
                <a:gridCol w="4051300"/>
                <a:gridCol w="3984625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Five Metrical Feet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Single-Word Examples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iamb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insist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trochee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double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anapest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understand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  <a:tr h="43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dactyl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excellent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spondee</a:t>
                      </a:r>
                    </a:p>
                  </a:txBody>
                  <a:tcPr marT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1" charset="0"/>
                        </a:rPr>
                        <a:t>football</a:t>
                      </a:r>
                    </a:p>
                  </a:txBody>
                  <a:tcPr marT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33"/>
                    </a:solidFill>
                  </a:tcPr>
                </a:tc>
              </a:tr>
            </a:tbl>
          </a:graphicData>
        </a:graphic>
      </p:graphicFrame>
      <p:sp>
        <p:nvSpPr>
          <p:cNvPr id="192559" name="Text Box 47"/>
          <p:cNvSpPr txBox="1">
            <a:spLocks noChangeArrowheads="1"/>
          </p:cNvSpPr>
          <p:nvPr/>
        </p:nvSpPr>
        <p:spPr bwMode="auto">
          <a:xfrm>
            <a:off x="4611688" y="3411538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˘ ’</a:t>
            </a:r>
          </a:p>
        </p:txBody>
      </p:sp>
      <p:sp>
        <p:nvSpPr>
          <p:cNvPr id="192560" name="Text Box 48"/>
          <p:cNvSpPr txBox="1">
            <a:spLocks noChangeArrowheads="1"/>
          </p:cNvSpPr>
          <p:nvPr/>
        </p:nvSpPr>
        <p:spPr bwMode="auto">
          <a:xfrm>
            <a:off x="4606925" y="3922713"/>
            <a:ext cx="1073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  ’  ˘</a:t>
            </a:r>
          </a:p>
        </p:txBody>
      </p:sp>
      <p:sp>
        <p:nvSpPr>
          <p:cNvPr id="192566" name="Text Box 54"/>
          <p:cNvSpPr txBox="1">
            <a:spLocks noChangeArrowheads="1"/>
          </p:cNvSpPr>
          <p:nvPr/>
        </p:nvSpPr>
        <p:spPr bwMode="auto">
          <a:xfrm>
            <a:off x="4572000" y="4343400"/>
            <a:ext cx="218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˘  ˘   ’</a:t>
            </a:r>
          </a:p>
        </p:txBody>
      </p:sp>
      <p:sp>
        <p:nvSpPr>
          <p:cNvPr id="192578" name="Text Box 66"/>
          <p:cNvSpPr txBox="1">
            <a:spLocks noChangeArrowheads="1"/>
          </p:cNvSpPr>
          <p:nvPr/>
        </p:nvSpPr>
        <p:spPr bwMode="auto">
          <a:xfrm>
            <a:off x="4572000" y="5257800"/>
            <a:ext cx="1223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9900"/>
                </a:solidFill>
              </a:rPr>
              <a:t>  ’   ’</a:t>
            </a:r>
          </a:p>
        </p:txBody>
      </p:sp>
      <p:sp>
        <p:nvSpPr>
          <p:cNvPr id="192579" name="Text Box 67"/>
          <p:cNvSpPr txBox="1">
            <a:spLocks noChangeArrowheads="1"/>
          </p:cNvSpPr>
          <p:nvPr/>
        </p:nvSpPr>
        <p:spPr bwMode="auto">
          <a:xfrm>
            <a:off x="4572000" y="48006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FF9900"/>
                </a:solidFill>
              </a:rPr>
              <a:t> ’  ˘  ˘</a:t>
            </a:r>
          </a:p>
        </p:txBody>
      </p:sp>
      <p:sp>
        <p:nvSpPr>
          <p:cNvPr id="13344" name="Rectangle 69"/>
          <p:cNvSpPr>
            <a:spLocks noGrp="1" noChangeArrowheads="1"/>
          </p:cNvSpPr>
          <p:nvPr>
            <p:ph type="title"/>
          </p:nvPr>
        </p:nvSpPr>
        <p:spPr>
          <a:xfrm>
            <a:off x="2514600" y="609600"/>
            <a:ext cx="4114800" cy="701040"/>
          </a:xfrm>
        </p:spPr>
        <p:txBody>
          <a:bodyPr/>
          <a:lstStyle/>
          <a:p>
            <a:pPr eaLnBrk="1" hangingPunct="1"/>
            <a:r>
              <a:rPr lang="en-US" smtClean="0"/>
              <a:t>Meter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9" grpId="0"/>
      <p:bldP spid="192560" grpId="0"/>
      <p:bldP spid="192566" grpId="0"/>
      <p:bldP spid="192578" grpId="0"/>
      <p:bldP spid="19257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132</TotalTime>
  <Words>1303</Words>
  <Application>Microsoft Office PowerPoint</Application>
  <PresentationFormat>On-screen Show (4:3)</PresentationFormat>
  <Paragraphs>213</Paragraphs>
  <Slides>30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Garamond</vt:lpstr>
      <vt:lpstr>Lucida Grande</vt:lpstr>
      <vt:lpstr>Tahoma</vt:lpstr>
      <vt:lpstr>Tunga</vt:lpstr>
      <vt:lpstr>Verdana</vt:lpstr>
      <vt:lpstr>BlackTie</vt:lpstr>
      <vt:lpstr>Intro to Poetry</vt:lpstr>
      <vt:lpstr>What Is Imagery?</vt:lpstr>
      <vt:lpstr>What Is Imagery?</vt:lpstr>
      <vt:lpstr>What Is Imagery?</vt:lpstr>
      <vt:lpstr>Rhythm in Poetry</vt:lpstr>
      <vt:lpstr>Rhythm in Poetry</vt:lpstr>
      <vt:lpstr>Meter</vt:lpstr>
      <vt:lpstr>Meter</vt:lpstr>
      <vt:lpstr>Meter</vt:lpstr>
      <vt:lpstr>Free Verse</vt:lpstr>
      <vt:lpstr>Rhyme</vt:lpstr>
      <vt:lpstr>Rhyme</vt:lpstr>
      <vt:lpstr>Rhyme</vt:lpstr>
      <vt:lpstr>Rhyme</vt:lpstr>
      <vt:lpstr>Alliteration and Onomatopoeia</vt:lpstr>
      <vt:lpstr>Alliteration and Onomatopoeia</vt:lpstr>
      <vt:lpstr>What Is Figurative Language?</vt:lpstr>
      <vt:lpstr>What Is Figurative Language?</vt:lpstr>
      <vt:lpstr>Figures of Speech</vt:lpstr>
      <vt:lpstr>Simile</vt:lpstr>
      <vt:lpstr>Metaphor</vt:lpstr>
      <vt:lpstr>Metaphor</vt:lpstr>
      <vt:lpstr>Metaphor</vt:lpstr>
      <vt:lpstr>Metaphor</vt:lpstr>
      <vt:lpstr>Metaphor</vt:lpstr>
      <vt:lpstr>Personification</vt:lpstr>
      <vt:lpstr>Symbolism</vt:lpstr>
      <vt:lpstr>Hyperbole</vt:lpstr>
      <vt:lpstr>Irony</vt:lpstr>
      <vt:lpstr>Idiom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Poetry</dc:title>
  <dc:creator>Tara K Davidson</dc:creator>
  <cp:lastModifiedBy>Fields, Amy</cp:lastModifiedBy>
  <cp:revision>17</cp:revision>
  <dcterms:created xsi:type="dcterms:W3CDTF">2012-01-01T15:07:14Z</dcterms:created>
  <dcterms:modified xsi:type="dcterms:W3CDTF">2017-01-05T16:22:43Z</dcterms:modified>
</cp:coreProperties>
</file>